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1" r:id="rId3"/>
    <p:sldId id="256" r:id="rId4"/>
    <p:sldId id="257" r:id="rId5"/>
    <p:sldId id="262" r:id="rId6"/>
    <p:sldId id="259" r:id="rId7"/>
    <p:sldId id="263" r:id="rId8"/>
    <p:sldId id="266" r:id="rId9"/>
    <p:sldId id="265" r:id="rId10"/>
    <p:sldId id="269" r:id="rId11"/>
    <p:sldId id="268" r:id="rId12"/>
    <p:sldId id="264" r:id="rId13"/>
    <p:sldId id="270" r:id="rId14"/>
    <p:sldId id="271" r:id="rId15"/>
    <p:sldId id="272" r:id="rId16"/>
    <p:sldId id="273" r:id="rId17"/>
    <p:sldId id="274" r:id="rId18"/>
    <p:sldId id="275" r:id="rId19"/>
    <p:sldId id="276" r:id="rId20"/>
    <p:sldId id="277" r:id="rId21"/>
    <p:sldId id="278" r:id="rId22"/>
    <p:sldId id="279" r:id="rId23"/>
    <p:sldId id="281" r:id="rId24"/>
    <p:sldId id="280" r:id="rId25"/>
    <p:sldId id="282" r:id="rId26"/>
    <p:sldId id="283" r:id="rId27"/>
    <p:sldId id="284" r:id="rId28"/>
    <p:sldId id="285" r:id="rId29"/>
    <p:sldId id="286" r:id="rId30"/>
    <p:sldId id="287" r:id="rId31"/>
    <p:sldId id="289" r:id="rId32"/>
    <p:sldId id="28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7605"/>
    <a:srgbClr val="000080"/>
    <a:srgbClr val="FFFFCC"/>
    <a:srgbClr val="ECF6F8"/>
    <a:srgbClr val="000000"/>
    <a:srgbClr val="333333"/>
    <a:srgbClr val="483D8B"/>
    <a:srgbClr val="1A237E"/>
    <a:srgbClr val="209FC8"/>
    <a:srgbClr val="1D6A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49" autoAdjust="0"/>
  </p:normalViewPr>
  <p:slideViewPr>
    <p:cSldViewPr snapToGrid="0">
      <p:cViewPr varScale="1">
        <p:scale>
          <a:sx n="72" d="100"/>
          <a:sy n="72" d="100"/>
        </p:scale>
        <p:origin x="636" y="96"/>
      </p:cViewPr>
      <p:guideLst/>
    </p:cSldViewPr>
  </p:slideViewPr>
  <p:notesTextViewPr>
    <p:cViewPr>
      <p:scale>
        <a:sx n="400" d="100"/>
        <a:sy n="4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E44A6-30CB-DD84-F55E-671148977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2E6D589-0F66-D37F-21CE-9872D2F533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7584820-1DF6-62BB-625D-5EA3579C3A87}"/>
              </a:ext>
            </a:extLst>
          </p:cNvPr>
          <p:cNvSpPr>
            <a:spLocks noGrp="1"/>
          </p:cNvSpPr>
          <p:nvPr>
            <p:ph type="dt" sz="half" idx="10"/>
          </p:nvPr>
        </p:nvSpPr>
        <p:spPr/>
        <p:txBody>
          <a:bodyPr/>
          <a:lstStyle/>
          <a:p>
            <a:fld id="{5D5C452B-0D4A-48DC-A755-ABE19461C75E}" type="datetimeFigureOut">
              <a:rPr lang="en-IN" smtClean="0"/>
              <a:t>21-07-2023</a:t>
            </a:fld>
            <a:endParaRPr lang="en-IN"/>
          </a:p>
        </p:txBody>
      </p:sp>
      <p:sp>
        <p:nvSpPr>
          <p:cNvPr id="5" name="Footer Placeholder 4">
            <a:extLst>
              <a:ext uri="{FF2B5EF4-FFF2-40B4-BE49-F238E27FC236}">
                <a16:creationId xmlns:a16="http://schemas.microsoft.com/office/drawing/2014/main" id="{30869D01-34D7-5A48-B17B-8BCBB94A6F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7B37A5-60BF-B67D-BFD3-79068731CC8C}"/>
              </a:ext>
            </a:extLst>
          </p:cNvPr>
          <p:cNvSpPr>
            <a:spLocks noGrp="1"/>
          </p:cNvSpPr>
          <p:nvPr>
            <p:ph type="sldNum" sz="quarter" idx="12"/>
          </p:nvPr>
        </p:nvSpPr>
        <p:spPr/>
        <p:txBody>
          <a:bodyPr/>
          <a:lstStyle/>
          <a:p>
            <a:fld id="{A41ACA92-D4FC-4A8F-AB04-FB9B762EAAD6}" type="slidenum">
              <a:rPr lang="en-IN" smtClean="0"/>
              <a:t>‹#›</a:t>
            </a:fld>
            <a:endParaRPr lang="en-IN"/>
          </a:p>
        </p:txBody>
      </p:sp>
    </p:spTree>
    <p:extLst>
      <p:ext uri="{BB962C8B-B14F-4D97-AF65-F5344CB8AC3E}">
        <p14:creationId xmlns:p14="http://schemas.microsoft.com/office/powerpoint/2010/main" val="279742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BB834-CF70-7DFD-EC90-F2090CEF21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BF7D2B9-E1D2-C82F-4830-A92C7DAF29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A4E65B5-7646-95B2-A0F0-DE9E06C470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70FCCD-37BD-A8CC-0F61-37220B9332B7}"/>
              </a:ext>
            </a:extLst>
          </p:cNvPr>
          <p:cNvSpPr>
            <a:spLocks noGrp="1"/>
          </p:cNvSpPr>
          <p:nvPr>
            <p:ph type="dt" sz="half" idx="10"/>
          </p:nvPr>
        </p:nvSpPr>
        <p:spPr/>
        <p:txBody>
          <a:bodyPr/>
          <a:lstStyle/>
          <a:p>
            <a:fld id="{5D5C452B-0D4A-48DC-A755-ABE19461C75E}" type="datetimeFigureOut">
              <a:rPr lang="en-IN" smtClean="0"/>
              <a:t>21-07-2023</a:t>
            </a:fld>
            <a:endParaRPr lang="en-IN"/>
          </a:p>
        </p:txBody>
      </p:sp>
      <p:sp>
        <p:nvSpPr>
          <p:cNvPr id="6" name="Footer Placeholder 5">
            <a:extLst>
              <a:ext uri="{FF2B5EF4-FFF2-40B4-BE49-F238E27FC236}">
                <a16:creationId xmlns:a16="http://schemas.microsoft.com/office/drawing/2014/main" id="{3D607CDB-FDB7-57CD-DE98-E1943621FE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C0AFA5-5BE1-3D71-DE2F-FA8E35C26C18}"/>
              </a:ext>
            </a:extLst>
          </p:cNvPr>
          <p:cNvSpPr>
            <a:spLocks noGrp="1"/>
          </p:cNvSpPr>
          <p:nvPr>
            <p:ph type="sldNum" sz="quarter" idx="12"/>
          </p:nvPr>
        </p:nvSpPr>
        <p:spPr/>
        <p:txBody>
          <a:bodyPr/>
          <a:lstStyle/>
          <a:p>
            <a:fld id="{A41ACA92-D4FC-4A8F-AB04-FB9B762EAAD6}" type="slidenum">
              <a:rPr lang="en-IN" smtClean="0"/>
              <a:t>‹#›</a:t>
            </a:fld>
            <a:endParaRPr lang="en-IN"/>
          </a:p>
        </p:txBody>
      </p:sp>
    </p:spTree>
    <p:extLst>
      <p:ext uri="{BB962C8B-B14F-4D97-AF65-F5344CB8AC3E}">
        <p14:creationId xmlns:p14="http://schemas.microsoft.com/office/powerpoint/2010/main" val="3664284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86904-32D8-AD59-37C7-9ACAD511E4B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D62D4B-4EC3-C9EA-36EA-B9ECB09F99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21CCA2-B261-2D4E-898A-BB973432D5A2}"/>
              </a:ext>
            </a:extLst>
          </p:cNvPr>
          <p:cNvSpPr>
            <a:spLocks noGrp="1"/>
          </p:cNvSpPr>
          <p:nvPr>
            <p:ph type="dt" sz="half" idx="10"/>
          </p:nvPr>
        </p:nvSpPr>
        <p:spPr/>
        <p:txBody>
          <a:bodyPr/>
          <a:lstStyle/>
          <a:p>
            <a:fld id="{5D5C452B-0D4A-48DC-A755-ABE19461C75E}" type="datetimeFigureOut">
              <a:rPr lang="en-IN" smtClean="0"/>
              <a:t>21-07-2023</a:t>
            </a:fld>
            <a:endParaRPr lang="en-IN"/>
          </a:p>
        </p:txBody>
      </p:sp>
      <p:sp>
        <p:nvSpPr>
          <p:cNvPr id="5" name="Footer Placeholder 4">
            <a:extLst>
              <a:ext uri="{FF2B5EF4-FFF2-40B4-BE49-F238E27FC236}">
                <a16:creationId xmlns:a16="http://schemas.microsoft.com/office/drawing/2014/main" id="{FADFF7B6-4DA4-14FA-59E4-87D274CBA2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DED012-8EE6-374E-7220-E58B9F2913BF}"/>
              </a:ext>
            </a:extLst>
          </p:cNvPr>
          <p:cNvSpPr>
            <a:spLocks noGrp="1"/>
          </p:cNvSpPr>
          <p:nvPr>
            <p:ph type="sldNum" sz="quarter" idx="12"/>
          </p:nvPr>
        </p:nvSpPr>
        <p:spPr/>
        <p:txBody>
          <a:bodyPr/>
          <a:lstStyle/>
          <a:p>
            <a:fld id="{A41ACA92-D4FC-4A8F-AB04-FB9B762EAAD6}" type="slidenum">
              <a:rPr lang="en-IN" smtClean="0"/>
              <a:t>‹#›</a:t>
            </a:fld>
            <a:endParaRPr lang="en-IN"/>
          </a:p>
        </p:txBody>
      </p:sp>
    </p:spTree>
    <p:extLst>
      <p:ext uri="{BB962C8B-B14F-4D97-AF65-F5344CB8AC3E}">
        <p14:creationId xmlns:p14="http://schemas.microsoft.com/office/powerpoint/2010/main" val="172621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6C080F-A6A9-433F-87AB-FE7AE39269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1A0FCFF-0E2D-5AAC-2EA0-1348114C51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672463-A089-E055-8349-EB0EEED66422}"/>
              </a:ext>
            </a:extLst>
          </p:cNvPr>
          <p:cNvSpPr>
            <a:spLocks noGrp="1"/>
          </p:cNvSpPr>
          <p:nvPr>
            <p:ph type="dt" sz="half" idx="10"/>
          </p:nvPr>
        </p:nvSpPr>
        <p:spPr/>
        <p:txBody>
          <a:bodyPr/>
          <a:lstStyle/>
          <a:p>
            <a:fld id="{5D5C452B-0D4A-48DC-A755-ABE19461C75E}" type="datetimeFigureOut">
              <a:rPr lang="en-IN" smtClean="0"/>
              <a:t>21-07-2023</a:t>
            </a:fld>
            <a:endParaRPr lang="en-IN"/>
          </a:p>
        </p:txBody>
      </p:sp>
      <p:sp>
        <p:nvSpPr>
          <p:cNvPr id="5" name="Footer Placeholder 4">
            <a:extLst>
              <a:ext uri="{FF2B5EF4-FFF2-40B4-BE49-F238E27FC236}">
                <a16:creationId xmlns:a16="http://schemas.microsoft.com/office/drawing/2014/main" id="{261A5198-BB1B-8E5E-3674-9DBB5C3D4E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C970EB-0758-B69E-6890-3C8DA7F443E7}"/>
              </a:ext>
            </a:extLst>
          </p:cNvPr>
          <p:cNvSpPr>
            <a:spLocks noGrp="1"/>
          </p:cNvSpPr>
          <p:nvPr>
            <p:ph type="sldNum" sz="quarter" idx="12"/>
          </p:nvPr>
        </p:nvSpPr>
        <p:spPr/>
        <p:txBody>
          <a:bodyPr/>
          <a:lstStyle/>
          <a:p>
            <a:fld id="{A41ACA92-D4FC-4A8F-AB04-FB9B762EAAD6}" type="slidenum">
              <a:rPr lang="en-IN" smtClean="0"/>
              <a:t>‹#›</a:t>
            </a:fld>
            <a:endParaRPr lang="en-IN"/>
          </a:p>
        </p:txBody>
      </p:sp>
    </p:spTree>
    <p:extLst>
      <p:ext uri="{BB962C8B-B14F-4D97-AF65-F5344CB8AC3E}">
        <p14:creationId xmlns:p14="http://schemas.microsoft.com/office/powerpoint/2010/main" val="2660445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C63F-4349-554E-64A8-0EAEF58982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9107604-956C-B08A-2F5E-738A402842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8261EB-75E4-5344-12DE-EC9FD21B0017}"/>
              </a:ext>
            </a:extLst>
          </p:cNvPr>
          <p:cNvSpPr>
            <a:spLocks noGrp="1"/>
          </p:cNvSpPr>
          <p:nvPr>
            <p:ph type="dt" sz="half" idx="10"/>
          </p:nvPr>
        </p:nvSpPr>
        <p:spPr/>
        <p:txBody>
          <a:bodyPr/>
          <a:lstStyle/>
          <a:p>
            <a:fld id="{5D5C452B-0D4A-48DC-A755-ABE19461C75E}" type="datetimeFigureOut">
              <a:rPr lang="en-IN" smtClean="0"/>
              <a:t>21-07-2023</a:t>
            </a:fld>
            <a:endParaRPr lang="en-IN"/>
          </a:p>
        </p:txBody>
      </p:sp>
      <p:sp>
        <p:nvSpPr>
          <p:cNvPr id="5" name="Footer Placeholder 4">
            <a:extLst>
              <a:ext uri="{FF2B5EF4-FFF2-40B4-BE49-F238E27FC236}">
                <a16:creationId xmlns:a16="http://schemas.microsoft.com/office/drawing/2014/main" id="{16C98C8E-CDD7-51E6-E166-D378A36060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51E6AD-4553-382F-8A6C-6E83DFF0BA3F}"/>
              </a:ext>
            </a:extLst>
          </p:cNvPr>
          <p:cNvSpPr>
            <a:spLocks noGrp="1"/>
          </p:cNvSpPr>
          <p:nvPr>
            <p:ph type="sldNum" sz="quarter" idx="12"/>
          </p:nvPr>
        </p:nvSpPr>
        <p:spPr/>
        <p:txBody>
          <a:bodyPr/>
          <a:lstStyle/>
          <a:p>
            <a:fld id="{A41ACA92-D4FC-4A8F-AB04-FB9B762EAAD6}" type="slidenum">
              <a:rPr lang="en-IN" smtClean="0"/>
              <a:t>‹#›</a:t>
            </a:fld>
            <a:endParaRPr lang="en-IN"/>
          </a:p>
        </p:txBody>
      </p:sp>
    </p:spTree>
    <p:extLst>
      <p:ext uri="{BB962C8B-B14F-4D97-AF65-F5344CB8AC3E}">
        <p14:creationId xmlns:p14="http://schemas.microsoft.com/office/powerpoint/2010/main" val="1238513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2DE39-FA1D-9C25-721B-335F4739F6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72D199F-EB47-38CF-8FEE-2936FCBAC5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9D689E-3F50-6FC1-7E14-427E062D91D5}"/>
              </a:ext>
            </a:extLst>
          </p:cNvPr>
          <p:cNvSpPr>
            <a:spLocks noGrp="1"/>
          </p:cNvSpPr>
          <p:nvPr>
            <p:ph type="dt" sz="half" idx="10"/>
          </p:nvPr>
        </p:nvSpPr>
        <p:spPr/>
        <p:txBody>
          <a:bodyPr/>
          <a:lstStyle/>
          <a:p>
            <a:fld id="{5D5C452B-0D4A-48DC-A755-ABE19461C75E}" type="datetimeFigureOut">
              <a:rPr lang="en-IN" smtClean="0"/>
              <a:t>21-07-2023</a:t>
            </a:fld>
            <a:endParaRPr lang="en-IN"/>
          </a:p>
        </p:txBody>
      </p:sp>
      <p:sp>
        <p:nvSpPr>
          <p:cNvPr id="5" name="Footer Placeholder 4">
            <a:extLst>
              <a:ext uri="{FF2B5EF4-FFF2-40B4-BE49-F238E27FC236}">
                <a16:creationId xmlns:a16="http://schemas.microsoft.com/office/drawing/2014/main" id="{A9B3CD2F-F0E4-7148-B407-9C768CDB38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B34D41-D3BF-FAE9-28D3-034C326043A5}"/>
              </a:ext>
            </a:extLst>
          </p:cNvPr>
          <p:cNvSpPr>
            <a:spLocks noGrp="1"/>
          </p:cNvSpPr>
          <p:nvPr>
            <p:ph type="sldNum" sz="quarter" idx="12"/>
          </p:nvPr>
        </p:nvSpPr>
        <p:spPr/>
        <p:txBody>
          <a:bodyPr/>
          <a:lstStyle/>
          <a:p>
            <a:fld id="{A41ACA92-D4FC-4A8F-AB04-FB9B762EAAD6}" type="slidenum">
              <a:rPr lang="en-IN" smtClean="0"/>
              <a:t>‹#›</a:t>
            </a:fld>
            <a:endParaRPr lang="en-IN"/>
          </a:p>
        </p:txBody>
      </p:sp>
    </p:spTree>
    <p:extLst>
      <p:ext uri="{BB962C8B-B14F-4D97-AF65-F5344CB8AC3E}">
        <p14:creationId xmlns:p14="http://schemas.microsoft.com/office/powerpoint/2010/main" val="3435611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D32B5-D4AE-89A1-15C4-41383238FC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6D82C5F-491A-E4A6-7C96-46EAAE43D9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567BA1C-050B-D0FA-C100-DCC8A89036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B8D46B2-4F01-E390-6CEB-E6D0A8346E41}"/>
              </a:ext>
            </a:extLst>
          </p:cNvPr>
          <p:cNvSpPr>
            <a:spLocks noGrp="1"/>
          </p:cNvSpPr>
          <p:nvPr>
            <p:ph type="dt" sz="half" idx="10"/>
          </p:nvPr>
        </p:nvSpPr>
        <p:spPr/>
        <p:txBody>
          <a:bodyPr/>
          <a:lstStyle/>
          <a:p>
            <a:fld id="{5D5C452B-0D4A-48DC-A755-ABE19461C75E}" type="datetimeFigureOut">
              <a:rPr lang="en-IN" smtClean="0"/>
              <a:t>21-07-2023</a:t>
            </a:fld>
            <a:endParaRPr lang="en-IN"/>
          </a:p>
        </p:txBody>
      </p:sp>
      <p:sp>
        <p:nvSpPr>
          <p:cNvPr id="6" name="Footer Placeholder 5">
            <a:extLst>
              <a:ext uri="{FF2B5EF4-FFF2-40B4-BE49-F238E27FC236}">
                <a16:creationId xmlns:a16="http://schemas.microsoft.com/office/drawing/2014/main" id="{EEB2C84E-DEF2-949B-8B71-BF580A66E32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7602AB-FA63-501B-3FCD-D9FE3DE3CFD7}"/>
              </a:ext>
            </a:extLst>
          </p:cNvPr>
          <p:cNvSpPr>
            <a:spLocks noGrp="1"/>
          </p:cNvSpPr>
          <p:nvPr>
            <p:ph type="sldNum" sz="quarter" idx="12"/>
          </p:nvPr>
        </p:nvSpPr>
        <p:spPr/>
        <p:txBody>
          <a:bodyPr/>
          <a:lstStyle/>
          <a:p>
            <a:fld id="{A41ACA92-D4FC-4A8F-AB04-FB9B762EAAD6}" type="slidenum">
              <a:rPr lang="en-IN" smtClean="0"/>
              <a:t>‹#›</a:t>
            </a:fld>
            <a:endParaRPr lang="en-IN"/>
          </a:p>
        </p:txBody>
      </p:sp>
    </p:spTree>
    <p:extLst>
      <p:ext uri="{BB962C8B-B14F-4D97-AF65-F5344CB8AC3E}">
        <p14:creationId xmlns:p14="http://schemas.microsoft.com/office/powerpoint/2010/main" val="1147912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910E1-06EC-3B9E-B5A9-943A537E678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A8456FF-877D-CDF7-0E79-C2C8E85DDC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19C080-F15F-19ED-B5EA-D8308585A4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6258DEC-6AE4-9524-366F-309050AB27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FE2B23-8D99-0818-AA00-1EF7C20CEB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C7862E2-82CE-FB19-12E0-D409EE36D106}"/>
              </a:ext>
            </a:extLst>
          </p:cNvPr>
          <p:cNvSpPr>
            <a:spLocks noGrp="1"/>
          </p:cNvSpPr>
          <p:nvPr>
            <p:ph type="dt" sz="half" idx="10"/>
          </p:nvPr>
        </p:nvSpPr>
        <p:spPr/>
        <p:txBody>
          <a:bodyPr/>
          <a:lstStyle/>
          <a:p>
            <a:fld id="{5D5C452B-0D4A-48DC-A755-ABE19461C75E}" type="datetimeFigureOut">
              <a:rPr lang="en-IN" smtClean="0"/>
              <a:t>21-07-2023</a:t>
            </a:fld>
            <a:endParaRPr lang="en-IN"/>
          </a:p>
        </p:txBody>
      </p:sp>
      <p:sp>
        <p:nvSpPr>
          <p:cNvPr id="8" name="Footer Placeholder 7">
            <a:extLst>
              <a:ext uri="{FF2B5EF4-FFF2-40B4-BE49-F238E27FC236}">
                <a16:creationId xmlns:a16="http://schemas.microsoft.com/office/drawing/2014/main" id="{EF4D44BD-6377-B599-E839-F97AD59F7F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EB3463C-8935-0345-3B40-B3F9967FF241}"/>
              </a:ext>
            </a:extLst>
          </p:cNvPr>
          <p:cNvSpPr>
            <a:spLocks noGrp="1"/>
          </p:cNvSpPr>
          <p:nvPr>
            <p:ph type="sldNum" sz="quarter" idx="12"/>
          </p:nvPr>
        </p:nvSpPr>
        <p:spPr/>
        <p:txBody>
          <a:bodyPr/>
          <a:lstStyle/>
          <a:p>
            <a:fld id="{A41ACA92-D4FC-4A8F-AB04-FB9B762EAAD6}" type="slidenum">
              <a:rPr lang="en-IN" smtClean="0"/>
              <a:t>‹#›</a:t>
            </a:fld>
            <a:endParaRPr lang="en-IN"/>
          </a:p>
        </p:txBody>
      </p:sp>
    </p:spTree>
    <p:extLst>
      <p:ext uri="{BB962C8B-B14F-4D97-AF65-F5344CB8AC3E}">
        <p14:creationId xmlns:p14="http://schemas.microsoft.com/office/powerpoint/2010/main" val="4274591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7" name="Picture 6" descr="A blue background with white text&#10;&#10;Description automatically generated">
            <a:extLst>
              <a:ext uri="{FF2B5EF4-FFF2-40B4-BE49-F238E27FC236}">
                <a16:creationId xmlns:a16="http://schemas.microsoft.com/office/drawing/2014/main" id="{763F7EE5-55C5-DBD1-E414-3514182139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2606B709-C350-FA3F-33C9-F20C589702DA}"/>
              </a:ext>
            </a:extLst>
          </p:cNvPr>
          <p:cNvSpPr>
            <a:spLocks noGrp="1"/>
          </p:cNvSpPr>
          <p:nvPr>
            <p:ph type="dt" sz="half" idx="10"/>
          </p:nvPr>
        </p:nvSpPr>
        <p:spPr/>
        <p:txBody>
          <a:bodyPr/>
          <a:lstStyle/>
          <a:p>
            <a:fld id="{5D5C452B-0D4A-48DC-A755-ABE19461C75E}" type="datetimeFigureOut">
              <a:rPr lang="en-IN" smtClean="0"/>
              <a:t>21-07-2023</a:t>
            </a:fld>
            <a:endParaRPr lang="en-IN"/>
          </a:p>
        </p:txBody>
      </p:sp>
      <p:sp>
        <p:nvSpPr>
          <p:cNvPr id="4" name="Footer Placeholder 3">
            <a:extLst>
              <a:ext uri="{FF2B5EF4-FFF2-40B4-BE49-F238E27FC236}">
                <a16:creationId xmlns:a16="http://schemas.microsoft.com/office/drawing/2014/main" id="{426791CB-B781-7A44-43F5-889A1DC7555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B11E0C7-18A7-F283-20C5-1D3AA667DB13}"/>
              </a:ext>
            </a:extLst>
          </p:cNvPr>
          <p:cNvSpPr>
            <a:spLocks noGrp="1"/>
          </p:cNvSpPr>
          <p:nvPr>
            <p:ph type="sldNum" sz="quarter" idx="12"/>
          </p:nvPr>
        </p:nvSpPr>
        <p:spPr/>
        <p:txBody>
          <a:bodyPr/>
          <a:lstStyle/>
          <a:p>
            <a:fld id="{A41ACA92-D4FC-4A8F-AB04-FB9B762EAAD6}" type="slidenum">
              <a:rPr lang="en-IN" smtClean="0"/>
              <a:t>‹#›</a:t>
            </a:fld>
            <a:endParaRPr lang="en-IN"/>
          </a:p>
        </p:txBody>
      </p:sp>
    </p:spTree>
    <p:extLst>
      <p:ext uri="{BB962C8B-B14F-4D97-AF65-F5344CB8AC3E}">
        <p14:creationId xmlns:p14="http://schemas.microsoft.com/office/powerpoint/2010/main" val="2350785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E0E4AAA-9EED-EAA2-4297-9013A0AF9E3A}"/>
              </a:ext>
            </a:extLst>
          </p:cNvPr>
          <p:cNvSpPr/>
          <p:nvPr userDrawn="1"/>
        </p:nvSpPr>
        <p:spPr>
          <a:xfrm>
            <a:off x="2278742" y="0"/>
            <a:ext cx="9913257" cy="6858000"/>
          </a:xfrm>
          <a:prstGeom prst="rect">
            <a:avLst/>
          </a:prstGeom>
          <a:gradFill flip="none" rotWithShape="1">
            <a:gsLst>
              <a:gs pos="64000">
                <a:srgbClr val="1D6ABA"/>
              </a:gs>
              <a:gs pos="40000">
                <a:srgbClr val="1B8EC4"/>
              </a:gs>
              <a:gs pos="100000">
                <a:schemeClr val="accent2">
                  <a:lumMod val="6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0E266894-CDD8-75DE-39B5-734A7C645674}"/>
              </a:ext>
            </a:extLst>
          </p:cNvPr>
          <p:cNvSpPr/>
          <p:nvPr userDrawn="1"/>
        </p:nvSpPr>
        <p:spPr>
          <a:xfrm>
            <a:off x="0" y="0"/>
            <a:ext cx="3911601" cy="6858000"/>
          </a:xfrm>
          <a:prstGeom prst="rect">
            <a:avLst/>
          </a:prstGeom>
          <a:solidFill>
            <a:srgbClr val="209F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Picture 14" descr="A group of people sitting at a table&#10;&#10;Description automatically generated">
            <a:extLst>
              <a:ext uri="{FF2B5EF4-FFF2-40B4-BE49-F238E27FC236}">
                <a16:creationId xmlns:a16="http://schemas.microsoft.com/office/drawing/2014/main" id="{62B7C924-5782-C0B2-6BFC-62300B749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7117" y="0"/>
            <a:ext cx="5441740" cy="6858000"/>
          </a:xfrm>
          <a:prstGeom prst="rect">
            <a:avLst/>
          </a:prstGeom>
        </p:spPr>
      </p:pic>
      <p:sp>
        <p:nvSpPr>
          <p:cNvPr id="3" name="Date Placeholder 2">
            <a:extLst>
              <a:ext uri="{FF2B5EF4-FFF2-40B4-BE49-F238E27FC236}">
                <a16:creationId xmlns:a16="http://schemas.microsoft.com/office/drawing/2014/main" id="{1E6CB5C3-57C3-E035-6550-9F85F96382BE}"/>
              </a:ext>
            </a:extLst>
          </p:cNvPr>
          <p:cNvSpPr>
            <a:spLocks noGrp="1"/>
          </p:cNvSpPr>
          <p:nvPr>
            <p:ph type="dt" sz="half" idx="10"/>
          </p:nvPr>
        </p:nvSpPr>
        <p:spPr/>
        <p:txBody>
          <a:bodyPr/>
          <a:lstStyle/>
          <a:p>
            <a:fld id="{5D5C452B-0D4A-48DC-A755-ABE19461C75E}" type="datetimeFigureOut">
              <a:rPr lang="en-IN" smtClean="0"/>
              <a:t>21-07-2023</a:t>
            </a:fld>
            <a:endParaRPr lang="en-IN"/>
          </a:p>
        </p:txBody>
      </p:sp>
      <p:sp>
        <p:nvSpPr>
          <p:cNvPr id="4" name="Footer Placeholder 3">
            <a:extLst>
              <a:ext uri="{FF2B5EF4-FFF2-40B4-BE49-F238E27FC236}">
                <a16:creationId xmlns:a16="http://schemas.microsoft.com/office/drawing/2014/main" id="{FAC59832-D62F-271D-3E43-A8297FB9AC7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A025315-066C-4B79-A50E-6C2DCA3D1068}"/>
              </a:ext>
            </a:extLst>
          </p:cNvPr>
          <p:cNvSpPr>
            <a:spLocks noGrp="1"/>
          </p:cNvSpPr>
          <p:nvPr>
            <p:ph type="sldNum" sz="quarter" idx="12"/>
          </p:nvPr>
        </p:nvSpPr>
        <p:spPr/>
        <p:txBody>
          <a:bodyPr/>
          <a:lstStyle/>
          <a:p>
            <a:fld id="{A41ACA92-D4FC-4A8F-AB04-FB9B762EAAD6}" type="slidenum">
              <a:rPr lang="en-IN" smtClean="0"/>
              <a:t>‹#›</a:t>
            </a:fld>
            <a:endParaRPr lang="en-IN"/>
          </a:p>
        </p:txBody>
      </p:sp>
      <p:pic>
        <p:nvPicPr>
          <p:cNvPr id="7" name="Picture 6">
            <a:extLst>
              <a:ext uri="{FF2B5EF4-FFF2-40B4-BE49-F238E27FC236}">
                <a16:creationId xmlns:a16="http://schemas.microsoft.com/office/drawing/2014/main" id="{EC8C56F5-273F-63F2-369F-A60461E39F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2200" y="136525"/>
            <a:ext cx="2019048" cy="546032"/>
          </a:xfrm>
          <a:prstGeom prst="rect">
            <a:avLst/>
          </a:prstGeom>
        </p:spPr>
      </p:pic>
      <p:cxnSp>
        <p:nvCxnSpPr>
          <p:cNvPr id="12" name="Straight Connector 11">
            <a:extLst>
              <a:ext uri="{FF2B5EF4-FFF2-40B4-BE49-F238E27FC236}">
                <a16:creationId xmlns:a16="http://schemas.microsoft.com/office/drawing/2014/main" id="{D2C94EB0-F812-AE25-5C3A-141CD3446DF4}"/>
              </a:ext>
            </a:extLst>
          </p:cNvPr>
          <p:cNvCxnSpPr/>
          <p:nvPr userDrawn="1"/>
        </p:nvCxnSpPr>
        <p:spPr>
          <a:xfrm>
            <a:off x="1017117" y="0"/>
            <a:ext cx="0" cy="6858000"/>
          </a:xfrm>
          <a:prstGeom prst="line">
            <a:avLst/>
          </a:prstGeom>
          <a:ln w="571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9D3EFAA-7377-7604-01A0-C01C04660C47}"/>
              </a:ext>
            </a:extLst>
          </p:cNvPr>
          <p:cNvCxnSpPr/>
          <p:nvPr userDrawn="1"/>
        </p:nvCxnSpPr>
        <p:spPr>
          <a:xfrm>
            <a:off x="788517" y="0"/>
            <a:ext cx="0" cy="6858000"/>
          </a:xfrm>
          <a:prstGeom prst="line">
            <a:avLst/>
          </a:prstGeom>
          <a:ln w="571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95016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2" name="Picture 11" descr="A blue lines on a white background&#10;&#10;Description automatically generated">
            <a:extLst>
              <a:ext uri="{FF2B5EF4-FFF2-40B4-BE49-F238E27FC236}">
                <a16:creationId xmlns:a16="http://schemas.microsoft.com/office/drawing/2014/main" id="{BE21753C-9E60-732A-2224-71A60EB9FB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576"/>
            <a:ext cx="12192000" cy="6865151"/>
          </a:xfrm>
          <a:prstGeom prst="rect">
            <a:avLst/>
          </a:prstGeom>
        </p:spPr>
      </p:pic>
      <p:sp>
        <p:nvSpPr>
          <p:cNvPr id="2" name="Date Placeholder 1">
            <a:extLst>
              <a:ext uri="{FF2B5EF4-FFF2-40B4-BE49-F238E27FC236}">
                <a16:creationId xmlns:a16="http://schemas.microsoft.com/office/drawing/2014/main" id="{4CC7D07F-BF91-40F0-E1E9-034BF9584026}"/>
              </a:ext>
            </a:extLst>
          </p:cNvPr>
          <p:cNvSpPr>
            <a:spLocks noGrp="1"/>
          </p:cNvSpPr>
          <p:nvPr>
            <p:ph type="dt" sz="half" idx="10"/>
          </p:nvPr>
        </p:nvSpPr>
        <p:spPr/>
        <p:txBody>
          <a:bodyPr/>
          <a:lstStyle/>
          <a:p>
            <a:fld id="{5D5C452B-0D4A-48DC-A755-ABE19461C75E}" type="datetimeFigureOut">
              <a:rPr lang="en-IN" smtClean="0"/>
              <a:t>21-07-2023</a:t>
            </a:fld>
            <a:endParaRPr lang="en-IN"/>
          </a:p>
        </p:txBody>
      </p:sp>
      <p:sp>
        <p:nvSpPr>
          <p:cNvPr id="3" name="Footer Placeholder 2">
            <a:extLst>
              <a:ext uri="{FF2B5EF4-FFF2-40B4-BE49-F238E27FC236}">
                <a16:creationId xmlns:a16="http://schemas.microsoft.com/office/drawing/2014/main" id="{7B44A3D1-5600-ACF0-D401-24FC14F1465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028DE52-6E91-5DF4-4C8D-5BD9C7DDEB98}"/>
              </a:ext>
            </a:extLst>
          </p:cNvPr>
          <p:cNvSpPr>
            <a:spLocks noGrp="1"/>
          </p:cNvSpPr>
          <p:nvPr>
            <p:ph type="sldNum" sz="quarter" idx="12"/>
          </p:nvPr>
        </p:nvSpPr>
        <p:spPr/>
        <p:txBody>
          <a:bodyPr/>
          <a:lstStyle/>
          <a:p>
            <a:fld id="{A41ACA92-D4FC-4A8F-AB04-FB9B762EAAD6}" type="slidenum">
              <a:rPr lang="en-IN" smtClean="0"/>
              <a:t>‹#›</a:t>
            </a:fld>
            <a:endParaRPr lang="en-IN"/>
          </a:p>
        </p:txBody>
      </p:sp>
      <p:pic>
        <p:nvPicPr>
          <p:cNvPr id="10" name="Picture 9">
            <a:extLst>
              <a:ext uri="{FF2B5EF4-FFF2-40B4-BE49-F238E27FC236}">
                <a16:creationId xmlns:a16="http://schemas.microsoft.com/office/drawing/2014/main" id="{B678F184-C38F-F056-3267-C3CC192CBBC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2200" y="136525"/>
            <a:ext cx="2019048" cy="5460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0868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D26A3-9CF5-0F54-71BD-284412A8A8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554BE27-0B1F-D824-0E2B-879C53483B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CA91677-FBAD-06D8-EB6D-9BCEF0CBCB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863794-419E-2DB5-763B-63D8951E7F5D}"/>
              </a:ext>
            </a:extLst>
          </p:cNvPr>
          <p:cNvSpPr>
            <a:spLocks noGrp="1"/>
          </p:cNvSpPr>
          <p:nvPr>
            <p:ph type="dt" sz="half" idx="10"/>
          </p:nvPr>
        </p:nvSpPr>
        <p:spPr/>
        <p:txBody>
          <a:bodyPr/>
          <a:lstStyle/>
          <a:p>
            <a:fld id="{5D5C452B-0D4A-48DC-A755-ABE19461C75E}" type="datetimeFigureOut">
              <a:rPr lang="en-IN" smtClean="0"/>
              <a:t>21-07-2023</a:t>
            </a:fld>
            <a:endParaRPr lang="en-IN"/>
          </a:p>
        </p:txBody>
      </p:sp>
      <p:sp>
        <p:nvSpPr>
          <p:cNvPr id="6" name="Footer Placeholder 5">
            <a:extLst>
              <a:ext uri="{FF2B5EF4-FFF2-40B4-BE49-F238E27FC236}">
                <a16:creationId xmlns:a16="http://schemas.microsoft.com/office/drawing/2014/main" id="{73EA07F5-5837-8EA7-A249-29607699FD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926D852-837D-B525-9EE6-659785CF12CE}"/>
              </a:ext>
            </a:extLst>
          </p:cNvPr>
          <p:cNvSpPr>
            <a:spLocks noGrp="1"/>
          </p:cNvSpPr>
          <p:nvPr>
            <p:ph type="sldNum" sz="quarter" idx="12"/>
          </p:nvPr>
        </p:nvSpPr>
        <p:spPr/>
        <p:txBody>
          <a:bodyPr/>
          <a:lstStyle/>
          <a:p>
            <a:fld id="{A41ACA92-D4FC-4A8F-AB04-FB9B762EAAD6}" type="slidenum">
              <a:rPr lang="en-IN" smtClean="0"/>
              <a:t>‹#›</a:t>
            </a:fld>
            <a:endParaRPr lang="en-IN"/>
          </a:p>
        </p:txBody>
      </p:sp>
    </p:spTree>
    <p:extLst>
      <p:ext uri="{BB962C8B-B14F-4D97-AF65-F5344CB8AC3E}">
        <p14:creationId xmlns:p14="http://schemas.microsoft.com/office/powerpoint/2010/main" val="3175793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278E3C-AE43-3D2A-71B8-1B3C9E6287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E52B536-AAAA-657B-5E80-C19043CA7D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37A4D5-FCF0-2D30-26CA-1BA54F7F02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5C452B-0D4A-48DC-A755-ABE19461C75E}" type="datetimeFigureOut">
              <a:rPr lang="en-IN" smtClean="0"/>
              <a:t>21-07-2023</a:t>
            </a:fld>
            <a:endParaRPr lang="en-IN"/>
          </a:p>
        </p:txBody>
      </p:sp>
      <p:sp>
        <p:nvSpPr>
          <p:cNvPr id="5" name="Footer Placeholder 4">
            <a:extLst>
              <a:ext uri="{FF2B5EF4-FFF2-40B4-BE49-F238E27FC236}">
                <a16:creationId xmlns:a16="http://schemas.microsoft.com/office/drawing/2014/main" id="{5BC04B21-6A4F-D672-19BF-249587D15A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BC9E630-E565-DF42-64DD-398BED1F17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1ACA92-D4FC-4A8F-AB04-FB9B762EAAD6}" type="slidenum">
              <a:rPr lang="en-IN" smtClean="0"/>
              <a:t>‹#›</a:t>
            </a:fld>
            <a:endParaRPr lang="en-IN"/>
          </a:p>
        </p:txBody>
      </p:sp>
    </p:spTree>
    <p:extLst>
      <p:ext uri="{BB962C8B-B14F-4D97-AF65-F5344CB8AC3E}">
        <p14:creationId xmlns:p14="http://schemas.microsoft.com/office/powerpoint/2010/main" val="3893297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0"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package" Target="../embeddings/Microsoft_Excel_Worksheet.xlsx"/><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021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DE0A10-D32D-A094-0940-88AB7E26E050}"/>
              </a:ext>
            </a:extLst>
          </p:cNvPr>
          <p:cNvSpPr txBox="1"/>
          <p:nvPr/>
        </p:nvSpPr>
        <p:spPr>
          <a:xfrm>
            <a:off x="0" y="-168"/>
            <a:ext cx="4165600" cy="461665"/>
          </a:xfrm>
          <a:prstGeom prst="rect">
            <a:avLst/>
          </a:prstGeom>
          <a:noFill/>
        </p:spPr>
        <p:txBody>
          <a:bodyPr wrap="square">
            <a:spAutoFit/>
          </a:bodyPr>
          <a:lstStyle/>
          <a:p>
            <a:r>
              <a:rPr lang="en-IN" sz="2400" b="1" dirty="0">
                <a:solidFill>
                  <a:srgbClr val="000080"/>
                </a:solidFill>
              </a:rPr>
              <a:t>3.1.2 Categorical data</a:t>
            </a:r>
          </a:p>
        </p:txBody>
      </p:sp>
      <p:pic>
        <p:nvPicPr>
          <p:cNvPr id="5" name="Picture 4" descr="A graph with blue and green bars&#10;&#10;Description automatically generated">
            <a:extLst>
              <a:ext uri="{FF2B5EF4-FFF2-40B4-BE49-F238E27FC236}">
                <a16:creationId xmlns:a16="http://schemas.microsoft.com/office/drawing/2014/main" id="{89A10F1B-67DF-1CE0-F5DD-B5504F254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830" y="877331"/>
            <a:ext cx="10726056" cy="3850105"/>
          </a:xfrm>
          <a:prstGeom prst="rect">
            <a:avLst/>
          </a:prstGeom>
        </p:spPr>
      </p:pic>
      <p:sp>
        <p:nvSpPr>
          <p:cNvPr id="7" name="TextBox 6">
            <a:extLst>
              <a:ext uri="{FF2B5EF4-FFF2-40B4-BE49-F238E27FC236}">
                <a16:creationId xmlns:a16="http://schemas.microsoft.com/office/drawing/2014/main" id="{F5FE11B7-2495-1A34-544C-93C25D5F3BBC}"/>
              </a:ext>
            </a:extLst>
          </p:cNvPr>
          <p:cNvSpPr txBox="1"/>
          <p:nvPr/>
        </p:nvSpPr>
        <p:spPr>
          <a:xfrm>
            <a:off x="751114" y="415666"/>
            <a:ext cx="3922485" cy="461665"/>
          </a:xfrm>
          <a:prstGeom prst="rect">
            <a:avLst/>
          </a:prstGeom>
          <a:noFill/>
        </p:spPr>
        <p:txBody>
          <a:bodyPr wrap="square">
            <a:spAutoFit/>
          </a:bodyPr>
          <a:lstStyle>
            <a:defPPr>
              <a:defRPr lang="en-US"/>
            </a:defPPr>
            <a:lvl1pPr algn="ctr">
              <a:defRPr sz="2400" b="1"/>
            </a:lvl1pPr>
          </a:lstStyle>
          <a:p>
            <a:pPr algn="l"/>
            <a:r>
              <a:rPr lang="en-IN" dirty="0"/>
              <a:t>Horizontal Bar plots</a:t>
            </a:r>
          </a:p>
        </p:txBody>
      </p:sp>
      <p:sp>
        <p:nvSpPr>
          <p:cNvPr id="9" name="TextBox 8">
            <a:extLst>
              <a:ext uri="{FF2B5EF4-FFF2-40B4-BE49-F238E27FC236}">
                <a16:creationId xmlns:a16="http://schemas.microsoft.com/office/drawing/2014/main" id="{E08D714A-33BE-F131-396F-6B802E36F29C}"/>
              </a:ext>
            </a:extLst>
          </p:cNvPr>
          <p:cNvSpPr txBox="1"/>
          <p:nvPr/>
        </p:nvSpPr>
        <p:spPr>
          <a:xfrm>
            <a:off x="703942" y="4727436"/>
            <a:ext cx="7130141" cy="1938992"/>
          </a:xfrm>
          <a:prstGeom prst="rect">
            <a:avLst/>
          </a:prstGeom>
          <a:noFill/>
        </p:spPr>
        <p:txBody>
          <a:bodyPr wrap="square">
            <a:spAutoFit/>
          </a:bodyPr>
          <a:lstStyle/>
          <a:p>
            <a:pPr rtl="0">
              <a:buFont typeface="Arial" panose="020B0604020202020204" pitchFamily="34" charset="0"/>
              <a:buChar char="•"/>
            </a:pPr>
            <a:r>
              <a:rPr lang="en-US" sz="2000" dirty="0"/>
              <a:t>AcceptedCmp1,2,3, 4 and 5: values are unbalanced, with many more 0s than 1s. </a:t>
            </a:r>
          </a:p>
          <a:p>
            <a:pPr rtl="0">
              <a:buFont typeface="Arial" panose="020B0604020202020204" pitchFamily="34" charset="0"/>
              <a:buChar char="•"/>
            </a:pPr>
            <a:r>
              <a:rPr lang="en-US" sz="2000" dirty="0"/>
              <a:t>AcceptedCmp2 also seems suspiciously more unbalanced than the others.</a:t>
            </a:r>
          </a:p>
          <a:p>
            <a:pPr rtl="0">
              <a:buFont typeface="Arial" panose="020B0604020202020204" pitchFamily="34" charset="0"/>
              <a:buChar char="•"/>
            </a:pPr>
            <a:r>
              <a:rPr lang="en-US" sz="2000" dirty="0"/>
              <a:t>Complain: highly unbalanced.</a:t>
            </a:r>
          </a:p>
          <a:p>
            <a:pPr rtl="0">
              <a:buFont typeface="Arial" panose="020B0604020202020204" pitchFamily="34" charset="0"/>
              <a:buChar char="•"/>
            </a:pPr>
            <a:r>
              <a:rPr lang="en-US" sz="2000" dirty="0"/>
              <a:t>Response: not highly unbalanced.</a:t>
            </a:r>
          </a:p>
        </p:txBody>
      </p:sp>
      <p:pic>
        <p:nvPicPr>
          <p:cNvPr id="11" name="Picture 10">
            <a:extLst>
              <a:ext uri="{FF2B5EF4-FFF2-40B4-BE49-F238E27FC236}">
                <a16:creationId xmlns:a16="http://schemas.microsoft.com/office/drawing/2014/main" id="{C3DA27A4-AAE0-2C49-7388-612EC9AC3FBF}"/>
              </a:ext>
            </a:extLst>
          </p:cNvPr>
          <p:cNvPicPr>
            <a:picLocks noChangeAspect="1"/>
          </p:cNvPicPr>
          <p:nvPr/>
        </p:nvPicPr>
        <p:blipFill>
          <a:blip r:embed="rId3"/>
          <a:stretch>
            <a:fillRect/>
          </a:stretch>
        </p:blipFill>
        <p:spPr>
          <a:xfrm>
            <a:off x="7881254" y="3497350"/>
            <a:ext cx="3962403" cy="2218170"/>
          </a:xfrm>
          <a:prstGeom prst="rect">
            <a:avLst/>
          </a:prstGeom>
        </p:spPr>
      </p:pic>
      <p:pic>
        <p:nvPicPr>
          <p:cNvPr id="13" name="Picture 12">
            <a:extLst>
              <a:ext uri="{FF2B5EF4-FFF2-40B4-BE49-F238E27FC236}">
                <a16:creationId xmlns:a16="http://schemas.microsoft.com/office/drawing/2014/main" id="{D21CBCFA-4C60-951C-D392-EE64A778F6FD}"/>
              </a:ext>
            </a:extLst>
          </p:cNvPr>
          <p:cNvPicPr>
            <a:picLocks noChangeAspect="1"/>
          </p:cNvPicPr>
          <p:nvPr/>
        </p:nvPicPr>
        <p:blipFill>
          <a:blip r:embed="rId4"/>
          <a:stretch>
            <a:fillRect/>
          </a:stretch>
        </p:blipFill>
        <p:spPr>
          <a:xfrm>
            <a:off x="7881254" y="5836521"/>
            <a:ext cx="3962403" cy="709422"/>
          </a:xfrm>
          <a:prstGeom prst="rect">
            <a:avLst/>
          </a:prstGeom>
        </p:spPr>
      </p:pic>
    </p:spTree>
    <p:extLst>
      <p:ext uri="{BB962C8B-B14F-4D97-AF65-F5344CB8AC3E}">
        <p14:creationId xmlns:p14="http://schemas.microsoft.com/office/powerpoint/2010/main" val="413018625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6154E5-46C9-C521-8DB3-C5B8ACBF98C3}"/>
              </a:ext>
            </a:extLst>
          </p:cNvPr>
          <p:cNvPicPr>
            <a:picLocks noChangeAspect="1"/>
          </p:cNvPicPr>
          <p:nvPr/>
        </p:nvPicPr>
        <p:blipFill>
          <a:blip r:embed="rId2"/>
          <a:stretch>
            <a:fillRect/>
          </a:stretch>
        </p:blipFill>
        <p:spPr>
          <a:xfrm>
            <a:off x="1465943" y="889227"/>
            <a:ext cx="8151912" cy="3405867"/>
          </a:xfrm>
          <a:prstGeom prst="rect">
            <a:avLst/>
          </a:prstGeom>
        </p:spPr>
      </p:pic>
      <p:pic>
        <p:nvPicPr>
          <p:cNvPr id="7" name="Picture 6">
            <a:extLst>
              <a:ext uri="{FF2B5EF4-FFF2-40B4-BE49-F238E27FC236}">
                <a16:creationId xmlns:a16="http://schemas.microsoft.com/office/drawing/2014/main" id="{ADAB1717-D98A-06EF-5832-87A3A3771ABE}"/>
              </a:ext>
            </a:extLst>
          </p:cNvPr>
          <p:cNvPicPr>
            <a:picLocks noChangeAspect="1"/>
          </p:cNvPicPr>
          <p:nvPr/>
        </p:nvPicPr>
        <p:blipFill>
          <a:blip r:embed="rId3"/>
          <a:stretch>
            <a:fillRect/>
          </a:stretch>
        </p:blipFill>
        <p:spPr>
          <a:xfrm>
            <a:off x="1465943" y="130629"/>
            <a:ext cx="8151912" cy="758598"/>
          </a:xfrm>
          <a:prstGeom prst="rect">
            <a:avLst/>
          </a:prstGeom>
        </p:spPr>
      </p:pic>
      <p:pic>
        <p:nvPicPr>
          <p:cNvPr id="9" name="Picture 8" descr="A graph with text on it&#10;&#10;Description automatically generated">
            <a:extLst>
              <a:ext uri="{FF2B5EF4-FFF2-40B4-BE49-F238E27FC236}">
                <a16:creationId xmlns:a16="http://schemas.microsoft.com/office/drawing/2014/main" id="{7C0F86DA-2CD6-59DA-82EE-9C32EE2CA9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4291" y="4295094"/>
            <a:ext cx="7315215" cy="2562906"/>
          </a:xfrm>
          <a:prstGeom prst="rect">
            <a:avLst/>
          </a:prstGeom>
        </p:spPr>
      </p:pic>
      <p:sp>
        <p:nvSpPr>
          <p:cNvPr id="11" name="TextBox 10">
            <a:extLst>
              <a:ext uri="{FF2B5EF4-FFF2-40B4-BE49-F238E27FC236}">
                <a16:creationId xmlns:a16="http://schemas.microsoft.com/office/drawing/2014/main" id="{B4AA5876-77B7-5406-C29E-A56C8EA4F2F7}"/>
              </a:ext>
            </a:extLst>
          </p:cNvPr>
          <p:cNvSpPr txBox="1"/>
          <p:nvPr/>
        </p:nvSpPr>
        <p:spPr>
          <a:xfrm>
            <a:off x="0" y="0"/>
            <a:ext cx="1465943" cy="830997"/>
          </a:xfrm>
          <a:prstGeom prst="rect">
            <a:avLst/>
          </a:prstGeom>
          <a:noFill/>
        </p:spPr>
        <p:txBody>
          <a:bodyPr wrap="square">
            <a:spAutoFit/>
          </a:bodyPr>
          <a:lstStyle>
            <a:defPPr>
              <a:defRPr lang="en-US"/>
            </a:defPPr>
            <a:lvl1pPr algn="ctr">
              <a:defRPr sz="2400" b="1"/>
            </a:lvl1pPr>
          </a:lstStyle>
          <a:p>
            <a:pPr algn="l"/>
            <a:r>
              <a:rPr lang="en-IN" dirty="0"/>
              <a:t># Marital Status</a:t>
            </a:r>
          </a:p>
        </p:txBody>
      </p:sp>
    </p:spTree>
    <p:extLst>
      <p:ext uri="{BB962C8B-B14F-4D97-AF65-F5344CB8AC3E}">
        <p14:creationId xmlns:p14="http://schemas.microsoft.com/office/powerpoint/2010/main" val="309203770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aph with blue lines&#10;&#10;Description automatically generated">
            <a:extLst>
              <a:ext uri="{FF2B5EF4-FFF2-40B4-BE49-F238E27FC236}">
                <a16:creationId xmlns:a16="http://schemas.microsoft.com/office/drawing/2014/main" id="{86F143AA-0BBE-A7D0-4115-7C75A518A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649" y="3528494"/>
            <a:ext cx="5746285" cy="3182652"/>
          </a:xfrm>
          <a:prstGeom prst="rect">
            <a:avLst/>
          </a:prstGeom>
        </p:spPr>
      </p:pic>
      <p:pic>
        <p:nvPicPr>
          <p:cNvPr id="7" name="Picture 6" descr="A graph of a pie chart&#10;&#10;Description automatically generated">
            <a:extLst>
              <a:ext uri="{FF2B5EF4-FFF2-40B4-BE49-F238E27FC236}">
                <a16:creationId xmlns:a16="http://schemas.microsoft.com/office/drawing/2014/main" id="{9794DCB3-3D34-1ED2-C447-126C0F207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657" y="787421"/>
            <a:ext cx="6692620" cy="2509732"/>
          </a:xfrm>
          <a:prstGeom prst="rect">
            <a:avLst/>
          </a:prstGeom>
        </p:spPr>
      </p:pic>
      <p:sp>
        <p:nvSpPr>
          <p:cNvPr id="17" name="Thought Bubble: Cloud 16">
            <a:extLst>
              <a:ext uri="{FF2B5EF4-FFF2-40B4-BE49-F238E27FC236}">
                <a16:creationId xmlns:a16="http://schemas.microsoft.com/office/drawing/2014/main" id="{B5836B03-ACA0-374E-6438-7A049B498322}"/>
              </a:ext>
            </a:extLst>
          </p:cNvPr>
          <p:cNvSpPr/>
          <p:nvPr/>
        </p:nvSpPr>
        <p:spPr>
          <a:xfrm>
            <a:off x="7851648" y="731863"/>
            <a:ext cx="3987433" cy="2243566"/>
          </a:xfrm>
          <a:prstGeom prst="cloudCallout">
            <a:avLst>
              <a:gd name="adj1" fmla="val -66365"/>
              <a:gd name="adj2" fmla="val 3866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hought Bubble: Cloud 13">
            <a:extLst>
              <a:ext uri="{FF2B5EF4-FFF2-40B4-BE49-F238E27FC236}">
                <a16:creationId xmlns:a16="http://schemas.microsoft.com/office/drawing/2014/main" id="{0D9EC94C-163A-BB09-48A7-1C43C141F132}"/>
              </a:ext>
            </a:extLst>
          </p:cNvPr>
          <p:cNvSpPr/>
          <p:nvPr/>
        </p:nvSpPr>
        <p:spPr>
          <a:xfrm>
            <a:off x="7512277" y="3406552"/>
            <a:ext cx="4476524" cy="2642831"/>
          </a:xfrm>
          <a:prstGeom prst="cloudCallout">
            <a:avLst>
              <a:gd name="adj1" fmla="val -61599"/>
              <a:gd name="adj2" fmla="val 6450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01427B25-D44A-55D9-565E-48A89BA88BDD}"/>
              </a:ext>
            </a:extLst>
          </p:cNvPr>
          <p:cNvSpPr txBox="1"/>
          <p:nvPr/>
        </p:nvSpPr>
        <p:spPr>
          <a:xfrm>
            <a:off x="0" y="0"/>
            <a:ext cx="1770743" cy="461665"/>
          </a:xfrm>
          <a:prstGeom prst="rect">
            <a:avLst/>
          </a:prstGeom>
          <a:noFill/>
        </p:spPr>
        <p:txBody>
          <a:bodyPr wrap="square">
            <a:spAutoFit/>
          </a:bodyPr>
          <a:lstStyle/>
          <a:p>
            <a:r>
              <a:rPr lang="en-IN" sz="2400" dirty="0"/>
              <a:t>#</a:t>
            </a:r>
            <a:r>
              <a:rPr lang="en-IN" dirty="0"/>
              <a:t> </a:t>
            </a:r>
            <a:r>
              <a:rPr lang="en-IN" sz="2400" b="1" dirty="0"/>
              <a:t>Education</a:t>
            </a:r>
          </a:p>
        </p:txBody>
      </p:sp>
      <p:pic>
        <p:nvPicPr>
          <p:cNvPr id="5" name="Picture 4">
            <a:extLst>
              <a:ext uri="{FF2B5EF4-FFF2-40B4-BE49-F238E27FC236}">
                <a16:creationId xmlns:a16="http://schemas.microsoft.com/office/drawing/2014/main" id="{C9E8DF62-CBFE-BFD2-47DC-CD5637E8C00A}"/>
              </a:ext>
            </a:extLst>
          </p:cNvPr>
          <p:cNvPicPr>
            <a:picLocks noChangeAspect="1"/>
          </p:cNvPicPr>
          <p:nvPr/>
        </p:nvPicPr>
        <p:blipFill>
          <a:blip r:embed="rId4"/>
          <a:stretch>
            <a:fillRect/>
          </a:stretch>
        </p:blipFill>
        <p:spPr>
          <a:xfrm>
            <a:off x="1770743" y="125204"/>
            <a:ext cx="5741534" cy="672921"/>
          </a:xfrm>
          <a:prstGeom prst="rect">
            <a:avLst/>
          </a:prstGeom>
        </p:spPr>
      </p:pic>
      <p:sp>
        <p:nvSpPr>
          <p:cNvPr id="9" name="TextBox 8">
            <a:extLst>
              <a:ext uri="{FF2B5EF4-FFF2-40B4-BE49-F238E27FC236}">
                <a16:creationId xmlns:a16="http://schemas.microsoft.com/office/drawing/2014/main" id="{D2567A20-16EF-1B11-BA2E-47FDC20B1DDE}"/>
              </a:ext>
            </a:extLst>
          </p:cNvPr>
          <p:cNvSpPr txBox="1"/>
          <p:nvPr/>
        </p:nvSpPr>
        <p:spPr>
          <a:xfrm>
            <a:off x="0" y="3429000"/>
            <a:ext cx="6262914" cy="461665"/>
          </a:xfrm>
          <a:prstGeom prst="rect">
            <a:avLst/>
          </a:prstGeom>
          <a:noFill/>
        </p:spPr>
        <p:txBody>
          <a:bodyPr wrap="square">
            <a:spAutoFit/>
          </a:bodyPr>
          <a:lstStyle>
            <a:defPPr>
              <a:defRPr lang="en-US"/>
            </a:defPPr>
            <a:lvl1pPr>
              <a:defRPr sz="2400" b="1">
                <a:solidFill>
                  <a:srgbClr val="000080"/>
                </a:solidFill>
              </a:defRPr>
            </a:lvl1pPr>
          </a:lstStyle>
          <a:p>
            <a:r>
              <a:rPr lang="en-IN" dirty="0"/>
              <a:t>3.1.3 Date</a:t>
            </a:r>
          </a:p>
        </p:txBody>
      </p:sp>
      <p:sp>
        <p:nvSpPr>
          <p:cNvPr id="13" name="TextBox 12">
            <a:extLst>
              <a:ext uri="{FF2B5EF4-FFF2-40B4-BE49-F238E27FC236}">
                <a16:creationId xmlns:a16="http://schemas.microsoft.com/office/drawing/2014/main" id="{4AE18361-F17B-986E-61D3-B11108C5598F}"/>
              </a:ext>
            </a:extLst>
          </p:cNvPr>
          <p:cNvSpPr txBox="1"/>
          <p:nvPr/>
        </p:nvSpPr>
        <p:spPr>
          <a:xfrm>
            <a:off x="8163139" y="3712304"/>
            <a:ext cx="3551037" cy="2031325"/>
          </a:xfrm>
          <a:prstGeom prst="rect">
            <a:avLst/>
          </a:prstGeom>
          <a:noFill/>
        </p:spPr>
        <p:txBody>
          <a:bodyPr wrap="square">
            <a:spAutoFit/>
          </a:bodyPr>
          <a:lstStyle/>
          <a:p>
            <a:r>
              <a:rPr lang="en-US" dirty="0"/>
              <a:t>Most customers in the database seem to have been registered between July 2012 and May 2014. What happened in the 6 months before and after that, where we have some customers, but not many?</a:t>
            </a:r>
            <a:endParaRPr lang="en-IN" dirty="0"/>
          </a:p>
        </p:txBody>
      </p:sp>
      <p:sp>
        <p:nvSpPr>
          <p:cNvPr id="16" name="TextBox 15">
            <a:extLst>
              <a:ext uri="{FF2B5EF4-FFF2-40B4-BE49-F238E27FC236}">
                <a16:creationId xmlns:a16="http://schemas.microsoft.com/office/drawing/2014/main" id="{170A21EF-B491-A5B8-EE8A-4B10C33EB9B2}"/>
              </a:ext>
            </a:extLst>
          </p:cNvPr>
          <p:cNvSpPr txBox="1"/>
          <p:nvPr/>
        </p:nvSpPr>
        <p:spPr>
          <a:xfrm>
            <a:off x="8338458" y="1114371"/>
            <a:ext cx="3375718" cy="1569660"/>
          </a:xfrm>
          <a:prstGeom prst="rect">
            <a:avLst/>
          </a:prstGeom>
          <a:noFill/>
        </p:spPr>
        <p:txBody>
          <a:bodyPr wrap="square">
            <a:spAutoFit/>
          </a:bodyPr>
          <a:lstStyle/>
          <a:p>
            <a:r>
              <a:rPr lang="en-US" sz="1600" dirty="0"/>
              <a:t>we have many people with PhDs in our sample, which does not seem to fit what we see in real life. </a:t>
            </a:r>
          </a:p>
          <a:p>
            <a:r>
              <a:rPr lang="en-US" sz="1600" dirty="0"/>
              <a:t>This might mean that our sample is biased or that people lied in the survey.</a:t>
            </a:r>
            <a:endParaRPr lang="en-IN" sz="1600" dirty="0"/>
          </a:p>
        </p:txBody>
      </p:sp>
    </p:spTree>
    <p:extLst>
      <p:ext uri="{BB962C8B-B14F-4D97-AF65-F5344CB8AC3E}">
        <p14:creationId xmlns:p14="http://schemas.microsoft.com/office/powerpoint/2010/main" val="266365826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een and white graph&#10;&#10;Description automatically generated">
            <a:extLst>
              <a:ext uri="{FF2B5EF4-FFF2-40B4-BE49-F238E27FC236}">
                <a16:creationId xmlns:a16="http://schemas.microsoft.com/office/drawing/2014/main" id="{CB5BE2AE-0899-6151-CA54-0A7707570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486" y="-1"/>
            <a:ext cx="7027753" cy="6858000"/>
          </a:xfrm>
          <a:prstGeom prst="rect">
            <a:avLst/>
          </a:prstGeom>
        </p:spPr>
      </p:pic>
      <p:sp>
        <p:nvSpPr>
          <p:cNvPr id="18" name="Callout: Line 17">
            <a:extLst>
              <a:ext uri="{FF2B5EF4-FFF2-40B4-BE49-F238E27FC236}">
                <a16:creationId xmlns:a16="http://schemas.microsoft.com/office/drawing/2014/main" id="{B1BA3A1E-F9FE-376C-B11D-8B6C9635203B}"/>
              </a:ext>
            </a:extLst>
          </p:cNvPr>
          <p:cNvSpPr/>
          <p:nvPr/>
        </p:nvSpPr>
        <p:spPr>
          <a:xfrm>
            <a:off x="0" y="4621125"/>
            <a:ext cx="2386812" cy="1754327"/>
          </a:xfrm>
          <a:prstGeom prst="borderCallout1">
            <a:avLst>
              <a:gd name="adj1" fmla="val 93294"/>
              <a:gd name="adj2" fmla="val 103980"/>
              <a:gd name="adj3" fmla="val 93327"/>
              <a:gd name="adj4" fmla="val 14261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Callout: Line 16">
            <a:extLst>
              <a:ext uri="{FF2B5EF4-FFF2-40B4-BE49-F238E27FC236}">
                <a16:creationId xmlns:a16="http://schemas.microsoft.com/office/drawing/2014/main" id="{BC546F0A-C5B2-EAE8-BAD0-3775A3AC1CA2}"/>
              </a:ext>
            </a:extLst>
          </p:cNvPr>
          <p:cNvSpPr/>
          <p:nvPr/>
        </p:nvSpPr>
        <p:spPr>
          <a:xfrm>
            <a:off x="8821636" y="3429000"/>
            <a:ext cx="3257089" cy="1563915"/>
          </a:xfrm>
          <a:prstGeom prst="borderCallout1">
            <a:avLst>
              <a:gd name="adj1" fmla="val 104562"/>
              <a:gd name="adj2" fmla="val 22370"/>
              <a:gd name="adj3" fmla="val 182421"/>
              <a:gd name="adj4" fmla="val 813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7ADAB9DD-3D5B-09BA-A06B-7F6698D4B089}"/>
              </a:ext>
            </a:extLst>
          </p:cNvPr>
          <p:cNvSpPr txBox="1"/>
          <p:nvPr/>
        </p:nvSpPr>
        <p:spPr>
          <a:xfrm>
            <a:off x="0" y="0"/>
            <a:ext cx="2525486" cy="830997"/>
          </a:xfrm>
          <a:prstGeom prst="rect">
            <a:avLst/>
          </a:prstGeom>
          <a:noFill/>
        </p:spPr>
        <p:txBody>
          <a:bodyPr wrap="square">
            <a:spAutoFit/>
          </a:bodyPr>
          <a:lstStyle/>
          <a:p>
            <a:r>
              <a:rPr lang="en-IN" sz="2400" b="1" dirty="0">
                <a:solidFill>
                  <a:srgbClr val="000080"/>
                </a:solidFill>
              </a:rPr>
              <a:t>3.2 Bivariate data     	analysis</a:t>
            </a:r>
          </a:p>
        </p:txBody>
      </p:sp>
      <p:pic>
        <p:nvPicPr>
          <p:cNvPr id="5" name="Picture 4">
            <a:extLst>
              <a:ext uri="{FF2B5EF4-FFF2-40B4-BE49-F238E27FC236}">
                <a16:creationId xmlns:a16="http://schemas.microsoft.com/office/drawing/2014/main" id="{F9435443-334B-7524-F5E0-FFB4AC60D39E}"/>
              </a:ext>
            </a:extLst>
          </p:cNvPr>
          <p:cNvPicPr>
            <a:picLocks noChangeAspect="1"/>
          </p:cNvPicPr>
          <p:nvPr/>
        </p:nvPicPr>
        <p:blipFill>
          <a:blip r:embed="rId3"/>
          <a:stretch>
            <a:fillRect/>
          </a:stretch>
        </p:blipFill>
        <p:spPr>
          <a:xfrm>
            <a:off x="5356794" y="-2"/>
            <a:ext cx="4196445" cy="1045029"/>
          </a:xfrm>
          <a:prstGeom prst="rect">
            <a:avLst/>
          </a:prstGeom>
        </p:spPr>
      </p:pic>
      <p:sp>
        <p:nvSpPr>
          <p:cNvPr id="11" name="TextBox 10">
            <a:extLst>
              <a:ext uri="{FF2B5EF4-FFF2-40B4-BE49-F238E27FC236}">
                <a16:creationId xmlns:a16="http://schemas.microsoft.com/office/drawing/2014/main" id="{F8D10FC7-7B47-4CEA-CD57-9D349E6D07D6}"/>
              </a:ext>
            </a:extLst>
          </p:cNvPr>
          <p:cNvSpPr txBox="1"/>
          <p:nvPr/>
        </p:nvSpPr>
        <p:spPr>
          <a:xfrm>
            <a:off x="239486" y="1045027"/>
            <a:ext cx="2097314" cy="461665"/>
          </a:xfrm>
          <a:prstGeom prst="rect">
            <a:avLst/>
          </a:prstGeom>
          <a:noFill/>
        </p:spPr>
        <p:txBody>
          <a:bodyPr wrap="square">
            <a:spAutoFit/>
          </a:bodyPr>
          <a:lstStyle>
            <a:defPPr>
              <a:defRPr lang="en-US"/>
            </a:defPPr>
            <a:lvl1pPr>
              <a:defRPr sz="2400" b="1"/>
            </a:lvl1pPr>
          </a:lstStyle>
          <a:p>
            <a:r>
              <a:rPr lang="en-IN" dirty="0" err="1"/>
              <a:t>scatter_matrix</a:t>
            </a:r>
            <a:endParaRPr lang="en-IN" dirty="0"/>
          </a:p>
        </p:txBody>
      </p:sp>
      <p:sp>
        <p:nvSpPr>
          <p:cNvPr id="14" name="TextBox 13">
            <a:extLst>
              <a:ext uri="{FF2B5EF4-FFF2-40B4-BE49-F238E27FC236}">
                <a16:creationId xmlns:a16="http://schemas.microsoft.com/office/drawing/2014/main" id="{A5666A1C-A76E-3965-C9F0-6BD66BDE6363}"/>
              </a:ext>
            </a:extLst>
          </p:cNvPr>
          <p:cNvSpPr txBox="1"/>
          <p:nvPr/>
        </p:nvSpPr>
        <p:spPr>
          <a:xfrm>
            <a:off x="113274" y="4621128"/>
            <a:ext cx="2298937" cy="1754326"/>
          </a:xfrm>
          <a:prstGeom prst="rect">
            <a:avLst/>
          </a:prstGeom>
          <a:noFill/>
        </p:spPr>
        <p:txBody>
          <a:bodyPr wrap="square">
            <a:spAutoFit/>
          </a:bodyPr>
          <a:lstStyle/>
          <a:p>
            <a:r>
              <a:rPr lang="en-US" dirty="0"/>
              <a:t>It is hard to spot any relationships with Income and </a:t>
            </a:r>
            <a:r>
              <a:rPr lang="en-US" dirty="0" err="1"/>
              <a:t>Year_Birth</a:t>
            </a:r>
            <a:r>
              <a:rPr lang="en-US" dirty="0"/>
              <a:t> because the outliers make their plots look compressed.</a:t>
            </a:r>
            <a:endParaRPr lang="en-IN" dirty="0"/>
          </a:p>
        </p:txBody>
      </p:sp>
      <p:sp>
        <p:nvSpPr>
          <p:cNvPr id="16" name="TextBox 15">
            <a:extLst>
              <a:ext uri="{FF2B5EF4-FFF2-40B4-BE49-F238E27FC236}">
                <a16:creationId xmlns:a16="http://schemas.microsoft.com/office/drawing/2014/main" id="{22108C09-BEB8-934A-9307-85B409EDDB40}"/>
              </a:ext>
            </a:extLst>
          </p:cNvPr>
          <p:cNvSpPr txBox="1"/>
          <p:nvPr/>
        </p:nvSpPr>
        <p:spPr>
          <a:xfrm>
            <a:off x="8795379" y="3472293"/>
            <a:ext cx="3396621" cy="1477328"/>
          </a:xfrm>
          <a:prstGeom prst="rect">
            <a:avLst/>
          </a:prstGeom>
          <a:noFill/>
        </p:spPr>
        <p:txBody>
          <a:bodyPr wrap="square">
            <a:spAutoFit/>
          </a:bodyPr>
          <a:lstStyle/>
          <a:p>
            <a:r>
              <a:rPr lang="en-US" dirty="0"/>
              <a:t>Same for </a:t>
            </a:r>
            <a:r>
              <a:rPr lang="en-US" dirty="0" err="1"/>
              <a:t>NumWebPurchases</a:t>
            </a:r>
            <a:r>
              <a:rPr lang="en-US" dirty="0"/>
              <a:t> and </a:t>
            </a:r>
            <a:r>
              <a:rPr lang="en-US" dirty="0" err="1"/>
              <a:t>NumWebVisitsMonth</a:t>
            </a:r>
            <a:r>
              <a:rPr lang="en-US" dirty="0"/>
              <a:t>, even though we had not spotted those outliers from the boxplot (they didn’t seem that discrepant)</a:t>
            </a:r>
            <a:endParaRPr lang="en-IN" dirty="0"/>
          </a:p>
        </p:txBody>
      </p:sp>
    </p:spTree>
    <p:extLst>
      <p:ext uri="{BB962C8B-B14F-4D97-AF65-F5344CB8AC3E}">
        <p14:creationId xmlns:p14="http://schemas.microsoft.com/office/powerpoint/2010/main" val="300140561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08B52B-4CDF-C564-52FB-67BF1C98A14E}"/>
              </a:ext>
            </a:extLst>
          </p:cNvPr>
          <p:cNvPicPr>
            <a:picLocks noChangeAspect="1"/>
          </p:cNvPicPr>
          <p:nvPr/>
        </p:nvPicPr>
        <p:blipFill>
          <a:blip r:embed="rId2"/>
          <a:stretch>
            <a:fillRect/>
          </a:stretch>
        </p:blipFill>
        <p:spPr>
          <a:xfrm>
            <a:off x="5764824" y="3232284"/>
            <a:ext cx="6427176" cy="3625716"/>
          </a:xfrm>
          <a:prstGeom prst="rect">
            <a:avLst/>
          </a:prstGeom>
        </p:spPr>
      </p:pic>
      <p:sp>
        <p:nvSpPr>
          <p:cNvPr id="5" name="TextBox 4">
            <a:extLst>
              <a:ext uri="{FF2B5EF4-FFF2-40B4-BE49-F238E27FC236}">
                <a16:creationId xmlns:a16="http://schemas.microsoft.com/office/drawing/2014/main" id="{F065BC2B-73F7-C2C9-5BB2-0F1AA0606220}"/>
              </a:ext>
            </a:extLst>
          </p:cNvPr>
          <p:cNvSpPr txBox="1"/>
          <p:nvPr/>
        </p:nvSpPr>
        <p:spPr>
          <a:xfrm>
            <a:off x="-1" y="444643"/>
            <a:ext cx="6778171" cy="461665"/>
          </a:xfrm>
          <a:prstGeom prst="rect">
            <a:avLst/>
          </a:prstGeom>
          <a:noFill/>
        </p:spPr>
        <p:txBody>
          <a:bodyPr wrap="square">
            <a:spAutoFit/>
          </a:bodyPr>
          <a:lstStyle>
            <a:defPPr>
              <a:defRPr lang="en-US"/>
            </a:defPPr>
            <a:lvl1pPr>
              <a:defRPr sz="2400" b="1"/>
            </a:lvl1pPr>
          </a:lstStyle>
          <a:p>
            <a:r>
              <a:rPr lang="en-IN" dirty="0"/>
              <a:t>outlier removal -  interquartile range (IQR) method</a:t>
            </a:r>
          </a:p>
        </p:txBody>
      </p:sp>
      <p:sp>
        <p:nvSpPr>
          <p:cNvPr id="7" name="TextBox 6">
            <a:extLst>
              <a:ext uri="{FF2B5EF4-FFF2-40B4-BE49-F238E27FC236}">
                <a16:creationId xmlns:a16="http://schemas.microsoft.com/office/drawing/2014/main" id="{FDBCCFCF-1114-2F76-C4BE-03E97DB55BDC}"/>
              </a:ext>
            </a:extLst>
          </p:cNvPr>
          <p:cNvSpPr txBox="1"/>
          <p:nvPr/>
        </p:nvSpPr>
        <p:spPr>
          <a:xfrm>
            <a:off x="-1" y="912682"/>
            <a:ext cx="9535886" cy="1323439"/>
          </a:xfrm>
          <a:prstGeom prst="rect">
            <a:avLst/>
          </a:prstGeom>
          <a:noFill/>
        </p:spPr>
        <p:txBody>
          <a:bodyPr wrap="square">
            <a:spAutoFit/>
          </a:bodyPr>
          <a:lstStyle/>
          <a:p>
            <a:pPr marL="342900" indent="-342900">
              <a:buFont typeface="Arial" panose="020B0604020202020204" pitchFamily="34" charset="0"/>
              <a:buChar char="•"/>
            </a:pPr>
            <a:r>
              <a:rPr lang="en-US" sz="2000" dirty="0"/>
              <a:t>It is defined as the difference between the third quartile (Q3) and the first quartile (Q1) of the data. </a:t>
            </a:r>
          </a:p>
          <a:p>
            <a:pPr marL="342900" indent="-342900">
              <a:buFont typeface="Arial" panose="020B0604020202020204" pitchFamily="34" charset="0"/>
              <a:buChar char="•"/>
            </a:pPr>
            <a:r>
              <a:rPr lang="en-US" sz="2000" dirty="0"/>
              <a:t>The IQR represents the middle 50% of the data and is robust to outliers, making it a useful when dealing with skewed or non-normally distributed data.</a:t>
            </a:r>
            <a:endParaRPr lang="en-IN" sz="2000" dirty="0"/>
          </a:p>
        </p:txBody>
      </p:sp>
      <p:pic>
        <p:nvPicPr>
          <p:cNvPr id="4" name="Picture 3">
            <a:extLst>
              <a:ext uri="{FF2B5EF4-FFF2-40B4-BE49-F238E27FC236}">
                <a16:creationId xmlns:a16="http://schemas.microsoft.com/office/drawing/2014/main" id="{66BCE42E-BED5-64A4-2CEE-A2DD71EE83D2}"/>
              </a:ext>
            </a:extLst>
          </p:cNvPr>
          <p:cNvPicPr>
            <a:picLocks noChangeAspect="1"/>
          </p:cNvPicPr>
          <p:nvPr/>
        </p:nvPicPr>
        <p:blipFill>
          <a:blip r:embed="rId3"/>
          <a:stretch>
            <a:fillRect/>
          </a:stretch>
        </p:blipFill>
        <p:spPr>
          <a:xfrm>
            <a:off x="359038" y="2400109"/>
            <a:ext cx="5405786" cy="2645033"/>
          </a:xfrm>
          <a:prstGeom prst="rect">
            <a:avLst/>
          </a:prstGeom>
        </p:spPr>
      </p:pic>
    </p:spTree>
    <p:extLst>
      <p:ext uri="{BB962C8B-B14F-4D97-AF65-F5344CB8AC3E}">
        <p14:creationId xmlns:p14="http://schemas.microsoft.com/office/powerpoint/2010/main" val="38898824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F0B4E04-065E-8D4D-1D7D-73D6D8D01E4F}"/>
              </a:ext>
            </a:extLst>
          </p:cNvPr>
          <p:cNvSpPr/>
          <p:nvPr/>
        </p:nvSpPr>
        <p:spPr>
          <a:xfrm>
            <a:off x="6695" y="2663280"/>
            <a:ext cx="2330103" cy="954106"/>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13" name="Rectangle 12">
            <a:extLst>
              <a:ext uri="{FF2B5EF4-FFF2-40B4-BE49-F238E27FC236}">
                <a16:creationId xmlns:a16="http://schemas.microsoft.com/office/drawing/2014/main" id="{3974F26E-A87B-849B-E2C2-0C0B72C4BC22}"/>
              </a:ext>
            </a:extLst>
          </p:cNvPr>
          <p:cNvSpPr/>
          <p:nvPr/>
        </p:nvSpPr>
        <p:spPr>
          <a:xfrm>
            <a:off x="6695" y="1737863"/>
            <a:ext cx="2330104" cy="738664"/>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8" name="Rectangle 7">
            <a:extLst>
              <a:ext uri="{FF2B5EF4-FFF2-40B4-BE49-F238E27FC236}">
                <a16:creationId xmlns:a16="http://schemas.microsoft.com/office/drawing/2014/main" id="{7B0E6110-E2E6-2CC0-EFD0-37F3B3C84A54}"/>
              </a:ext>
            </a:extLst>
          </p:cNvPr>
          <p:cNvSpPr/>
          <p:nvPr/>
        </p:nvSpPr>
        <p:spPr>
          <a:xfrm>
            <a:off x="6695" y="651224"/>
            <a:ext cx="2330105" cy="899886"/>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pic>
        <p:nvPicPr>
          <p:cNvPr id="5" name="Picture 4" descr="A green and white graph&#10;&#10;Description automatically generated">
            <a:extLst>
              <a:ext uri="{FF2B5EF4-FFF2-40B4-BE49-F238E27FC236}">
                <a16:creationId xmlns:a16="http://schemas.microsoft.com/office/drawing/2014/main" id="{EF9DCE3F-1E00-2449-B05D-AFD4F811A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7819" y="0"/>
            <a:ext cx="7096362" cy="6858000"/>
          </a:xfrm>
          <a:prstGeom prst="rect">
            <a:avLst/>
          </a:prstGeom>
        </p:spPr>
      </p:pic>
      <p:sp>
        <p:nvSpPr>
          <p:cNvPr id="7" name="TextBox 6">
            <a:extLst>
              <a:ext uri="{FF2B5EF4-FFF2-40B4-BE49-F238E27FC236}">
                <a16:creationId xmlns:a16="http://schemas.microsoft.com/office/drawing/2014/main" id="{4096E3E0-0311-4A16-345E-71FD671283D5}"/>
              </a:ext>
            </a:extLst>
          </p:cNvPr>
          <p:cNvSpPr txBox="1"/>
          <p:nvPr/>
        </p:nvSpPr>
        <p:spPr>
          <a:xfrm>
            <a:off x="6695" y="597003"/>
            <a:ext cx="2330105" cy="954107"/>
          </a:xfrm>
          <a:prstGeom prst="rect">
            <a:avLst/>
          </a:prstGeom>
          <a:noFill/>
        </p:spPr>
        <p:txBody>
          <a:bodyPr wrap="square">
            <a:spAutoFit/>
          </a:bodyPr>
          <a:lstStyle/>
          <a:p>
            <a:r>
              <a:rPr lang="en-US" sz="1400" dirty="0"/>
              <a:t>Income seems </a:t>
            </a:r>
            <a:r>
              <a:rPr lang="en-US" sz="1400" b="1" dirty="0"/>
              <a:t>strongly correlated</a:t>
            </a:r>
            <a:r>
              <a:rPr lang="en-US" sz="1400" dirty="0"/>
              <a:t> with most variables, while </a:t>
            </a:r>
            <a:r>
              <a:rPr lang="en-US" sz="1400" dirty="0" err="1"/>
              <a:t>Year_Birth</a:t>
            </a:r>
            <a:r>
              <a:rPr lang="en-US" sz="1400" dirty="0"/>
              <a:t> does not</a:t>
            </a:r>
            <a:endParaRPr lang="en-IN" sz="1400" dirty="0"/>
          </a:p>
        </p:txBody>
      </p:sp>
      <p:sp>
        <p:nvSpPr>
          <p:cNvPr id="10" name="TextBox 9">
            <a:extLst>
              <a:ext uri="{FF2B5EF4-FFF2-40B4-BE49-F238E27FC236}">
                <a16:creationId xmlns:a16="http://schemas.microsoft.com/office/drawing/2014/main" id="{DDD2AF6A-082F-02CF-8F88-2AD3263866D6}"/>
              </a:ext>
            </a:extLst>
          </p:cNvPr>
          <p:cNvSpPr txBox="1"/>
          <p:nvPr/>
        </p:nvSpPr>
        <p:spPr>
          <a:xfrm>
            <a:off x="0" y="1737863"/>
            <a:ext cx="2336800" cy="738664"/>
          </a:xfrm>
          <a:prstGeom prst="rect">
            <a:avLst/>
          </a:prstGeom>
          <a:noFill/>
        </p:spPr>
        <p:txBody>
          <a:bodyPr wrap="square">
            <a:spAutoFit/>
          </a:bodyPr>
          <a:lstStyle>
            <a:defPPr>
              <a:defRPr lang="en-US"/>
            </a:defPPr>
            <a:lvl1pPr>
              <a:defRPr sz="1400"/>
            </a:lvl1pPr>
          </a:lstStyle>
          <a:p>
            <a:r>
              <a:rPr lang="en-US" dirty="0"/>
              <a:t>Specifically, Income is </a:t>
            </a:r>
            <a:r>
              <a:rPr lang="en-US" b="1" dirty="0"/>
              <a:t>negatively correlated </a:t>
            </a:r>
            <a:r>
              <a:rPr lang="en-US" dirty="0"/>
              <a:t>with </a:t>
            </a:r>
            <a:r>
              <a:rPr lang="en-US" dirty="0" err="1"/>
              <a:t>NumWebVisitsMonth</a:t>
            </a:r>
            <a:endParaRPr lang="en-IN" dirty="0"/>
          </a:p>
        </p:txBody>
      </p:sp>
      <p:sp>
        <p:nvSpPr>
          <p:cNvPr id="12" name="TextBox 11">
            <a:extLst>
              <a:ext uri="{FF2B5EF4-FFF2-40B4-BE49-F238E27FC236}">
                <a16:creationId xmlns:a16="http://schemas.microsoft.com/office/drawing/2014/main" id="{E6DFBDF9-ED1F-B37C-BCE5-DAD69608CB33}"/>
              </a:ext>
            </a:extLst>
          </p:cNvPr>
          <p:cNvSpPr txBox="1"/>
          <p:nvPr/>
        </p:nvSpPr>
        <p:spPr>
          <a:xfrm>
            <a:off x="6695" y="2663280"/>
            <a:ext cx="2330105" cy="954107"/>
          </a:xfrm>
          <a:prstGeom prst="rect">
            <a:avLst/>
          </a:prstGeom>
          <a:noFill/>
        </p:spPr>
        <p:txBody>
          <a:bodyPr wrap="square">
            <a:spAutoFit/>
          </a:bodyPr>
          <a:lstStyle>
            <a:defPPr>
              <a:defRPr lang="en-US"/>
            </a:defPPr>
            <a:lvl1pPr>
              <a:defRPr sz="1400"/>
            </a:lvl1pPr>
          </a:lstStyle>
          <a:p>
            <a:r>
              <a:rPr lang="en-US" dirty="0"/>
              <a:t>The correlation between Income and the </a:t>
            </a:r>
            <a:r>
              <a:rPr lang="en-US" dirty="0" err="1"/>
              <a:t>Mnt</a:t>
            </a:r>
            <a:r>
              <a:rPr lang="en-US" dirty="0"/>
              <a:t>… variables </a:t>
            </a:r>
            <a:r>
              <a:rPr lang="en-US" b="1" dirty="0"/>
              <a:t>is mostly positive and non-linear</a:t>
            </a:r>
            <a:endParaRPr lang="en-IN" b="1" dirty="0"/>
          </a:p>
        </p:txBody>
      </p:sp>
    </p:spTree>
    <p:extLst>
      <p:ext uri="{BB962C8B-B14F-4D97-AF65-F5344CB8AC3E}">
        <p14:creationId xmlns:p14="http://schemas.microsoft.com/office/powerpoint/2010/main" val="171927983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200762-4CD1-A183-9E1A-B8ECA646A579}"/>
              </a:ext>
            </a:extLst>
          </p:cNvPr>
          <p:cNvSpPr txBox="1"/>
          <p:nvPr/>
        </p:nvSpPr>
        <p:spPr>
          <a:xfrm>
            <a:off x="0" y="275772"/>
            <a:ext cx="6197600" cy="707886"/>
          </a:xfrm>
          <a:prstGeom prst="rect">
            <a:avLst/>
          </a:prstGeom>
          <a:noFill/>
        </p:spPr>
        <p:txBody>
          <a:bodyPr wrap="square">
            <a:spAutoFit/>
          </a:bodyPr>
          <a:lstStyle>
            <a:defPPr>
              <a:defRPr lang="en-US"/>
            </a:defPPr>
            <a:lvl1pPr>
              <a:defRPr sz="2400" b="1"/>
            </a:lvl1pPr>
          </a:lstStyle>
          <a:p>
            <a:r>
              <a:rPr lang="en-IN" sz="2000" dirty="0"/>
              <a:t>To confirm the co-relation. Let's plot </a:t>
            </a:r>
            <a:r>
              <a:rPr lang="en-IN" sz="2000" dirty="0" err="1"/>
              <a:t>corr_matrix</a:t>
            </a:r>
            <a:r>
              <a:rPr lang="en-IN" sz="2000" dirty="0"/>
              <a:t> </a:t>
            </a:r>
          </a:p>
          <a:p>
            <a:r>
              <a:rPr lang="en-IN" sz="2000" dirty="0"/>
              <a:t>Heatmap</a:t>
            </a:r>
          </a:p>
        </p:txBody>
      </p:sp>
      <p:pic>
        <p:nvPicPr>
          <p:cNvPr id="3" name="Picture 2">
            <a:extLst>
              <a:ext uri="{FF2B5EF4-FFF2-40B4-BE49-F238E27FC236}">
                <a16:creationId xmlns:a16="http://schemas.microsoft.com/office/drawing/2014/main" id="{77E11CFF-BB5C-9535-3CD1-FDECD46F32C8}"/>
              </a:ext>
            </a:extLst>
          </p:cNvPr>
          <p:cNvPicPr>
            <a:picLocks noChangeAspect="1"/>
          </p:cNvPicPr>
          <p:nvPr/>
        </p:nvPicPr>
        <p:blipFill>
          <a:blip r:embed="rId2"/>
          <a:stretch>
            <a:fillRect/>
          </a:stretch>
        </p:blipFill>
        <p:spPr>
          <a:xfrm>
            <a:off x="0" y="2679936"/>
            <a:ext cx="4717184" cy="2180964"/>
          </a:xfrm>
          <a:prstGeom prst="rect">
            <a:avLst/>
          </a:prstGeom>
        </p:spPr>
      </p:pic>
      <p:pic>
        <p:nvPicPr>
          <p:cNvPr id="7" name="Picture 6">
            <a:extLst>
              <a:ext uri="{FF2B5EF4-FFF2-40B4-BE49-F238E27FC236}">
                <a16:creationId xmlns:a16="http://schemas.microsoft.com/office/drawing/2014/main" id="{9D2782AF-E4C1-F8E6-8E00-390821D52408}"/>
              </a:ext>
            </a:extLst>
          </p:cNvPr>
          <p:cNvPicPr>
            <a:picLocks noChangeAspect="1"/>
          </p:cNvPicPr>
          <p:nvPr/>
        </p:nvPicPr>
        <p:blipFill>
          <a:blip r:embed="rId3"/>
          <a:stretch>
            <a:fillRect/>
          </a:stretch>
        </p:blipFill>
        <p:spPr>
          <a:xfrm>
            <a:off x="4865333" y="996919"/>
            <a:ext cx="7326667" cy="5751177"/>
          </a:xfrm>
          <a:prstGeom prst="rect">
            <a:avLst/>
          </a:prstGeom>
        </p:spPr>
      </p:pic>
    </p:spTree>
    <p:extLst>
      <p:ext uri="{BB962C8B-B14F-4D97-AF65-F5344CB8AC3E}">
        <p14:creationId xmlns:p14="http://schemas.microsoft.com/office/powerpoint/2010/main" val="59609961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B9D374-24ED-E47A-325C-17D64A22C890}"/>
              </a:ext>
            </a:extLst>
          </p:cNvPr>
          <p:cNvSpPr txBox="1"/>
          <p:nvPr/>
        </p:nvSpPr>
        <p:spPr>
          <a:xfrm>
            <a:off x="292777" y="0"/>
            <a:ext cx="5261433" cy="461665"/>
          </a:xfrm>
          <a:prstGeom prst="rect">
            <a:avLst/>
          </a:prstGeom>
          <a:noFill/>
        </p:spPr>
        <p:txBody>
          <a:bodyPr wrap="square">
            <a:spAutoFit/>
          </a:bodyPr>
          <a:lstStyle/>
          <a:p>
            <a:r>
              <a:rPr lang="en-IN" sz="2400" b="1" dirty="0"/>
              <a:t># Number of Kids and Teens over Time</a:t>
            </a:r>
          </a:p>
        </p:txBody>
      </p:sp>
      <p:pic>
        <p:nvPicPr>
          <p:cNvPr id="7" name="Picture 6">
            <a:extLst>
              <a:ext uri="{FF2B5EF4-FFF2-40B4-BE49-F238E27FC236}">
                <a16:creationId xmlns:a16="http://schemas.microsoft.com/office/drawing/2014/main" id="{FD6B37B3-5BA2-1677-6BE7-76EC86E23267}"/>
              </a:ext>
            </a:extLst>
          </p:cNvPr>
          <p:cNvPicPr>
            <a:picLocks noChangeAspect="1"/>
          </p:cNvPicPr>
          <p:nvPr/>
        </p:nvPicPr>
        <p:blipFill>
          <a:blip r:embed="rId2"/>
          <a:stretch>
            <a:fillRect/>
          </a:stretch>
        </p:blipFill>
        <p:spPr>
          <a:xfrm>
            <a:off x="569795" y="410776"/>
            <a:ext cx="4707391" cy="2444115"/>
          </a:xfrm>
          <a:prstGeom prst="rect">
            <a:avLst/>
          </a:prstGeom>
        </p:spPr>
      </p:pic>
      <p:sp>
        <p:nvSpPr>
          <p:cNvPr id="9" name="TextBox 8">
            <a:extLst>
              <a:ext uri="{FF2B5EF4-FFF2-40B4-BE49-F238E27FC236}">
                <a16:creationId xmlns:a16="http://schemas.microsoft.com/office/drawing/2014/main" id="{921F4B23-240F-FB70-8868-757F8895D580}"/>
              </a:ext>
            </a:extLst>
          </p:cNvPr>
          <p:cNvSpPr txBox="1"/>
          <p:nvPr/>
        </p:nvSpPr>
        <p:spPr>
          <a:xfrm>
            <a:off x="5542301" y="4774"/>
            <a:ext cx="4199392" cy="461665"/>
          </a:xfrm>
          <a:prstGeom prst="rect">
            <a:avLst/>
          </a:prstGeom>
          <a:noFill/>
        </p:spPr>
        <p:txBody>
          <a:bodyPr wrap="square">
            <a:spAutoFit/>
          </a:bodyPr>
          <a:lstStyle>
            <a:defPPr>
              <a:defRPr lang="en-US"/>
            </a:defPPr>
            <a:lvl1pPr>
              <a:defRPr sz="2400" b="1"/>
            </a:lvl1pPr>
          </a:lstStyle>
          <a:p>
            <a:r>
              <a:rPr lang="en-IN" dirty="0"/>
              <a:t># Income over Time</a:t>
            </a:r>
          </a:p>
        </p:txBody>
      </p:sp>
      <p:sp>
        <p:nvSpPr>
          <p:cNvPr id="15" name="TextBox 14">
            <a:extLst>
              <a:ext uri="{FF2B5EF4-FFF2-40B4-BE49-F238E27FC236}">
                <a16:creationId xmlns:a16="http://schemas.microsoft.com/office/drawing/2014/main" id="{722C86FB-0512-7D2A-9CE8-671D44A6B4C7}"/>
              </a:ext>
            </a:extLst>
          </p:cNvPr>
          <p:cNvSpPr txBox="1"/>
          <p:nvPr/>
        </p:nvSpPr>
        <p:spPr>
          <a:xfrm>
            <a:off x="569797" y="2906701"/>
            <a:ext cx="4141334" cy="523220"/>
          </a:xfrm>
          <a:prstGeom prst="rect">
            <a:avLst/>
          </a:prstGeom>
          <a:noFill/>
        </p:spPr>
        <p:txBody>
          <a:bodyPr wrap="square">
            <a:spAutoFit/>
          </a:bodyPr>
          <a:lstStyle/>
          <a:p>
            <a:r>
              <a:rPr lang="en-US" sz="1400" dirty="0" err="1"/>
              <a:t>Kidhome</a:t>
            </a:r>
            <a:r>
              <a:rPr lang="en-US" sz="1400" dirty="0"/>
              <a:t> and </a:t>
            </a:r>
            <a:r>
              <a:rPr lang="en-US" sz="1400" dirty="0" err="1"/>
              <a:t>Teenhome</a:t>
            </a:r>
            <a:r>
              <a:rPr lang="en-US" sz="1400" dirty="0"/>
              <a:t> seem stable throughout time. </a:t>
            </a:r>
          </a:p>
          <a:p>
            <a:r>
              <a:rPr lang="en-US" sz="1400" dirty="0"/>
              <a:t>These two variables seem to behave very similarly.</a:t>
            </a:r>
            <a:endParaRPr lang="en-IN" sz="1400" dirty="0"/>
          </a:p>
        </p:txBody>
      </p:sp>
      <p:sp>
        <p:nvSpPr>
          <p:cNvPr id="17" name="TextBox 16">
            <a:extLst>
              <a:ext uri="{FF2B5EF4-FFF2-40B4-BE49-F238E27FC236}">
                <a16:creationId xmlns:a16="http://schemas.microsoft.com/office/drawing/2014/main" id="{E7651C4C-D8E5-B8E0-C060-4A368C04C7B6}"/>
              </a:ext>
            </a:extLst>
          </p:cNvPr>
          <p:cNvSpPr txBox="1"/>
          <p:nvPr/>
        </p:nvSpPr>
        <p:spPr>
          <a:xfrm>
            <a:off x="5859232" y="2856561"/>
            <a:ext cx="4707391" cy="523220"/>
          </a:xfrm>
          <a:prstGeom prst="rect">
            <a:avLst/>
          </a:prstGeom>
          <a:noFill/>
        </p:spPr>
        <p:txBody>
          <a:bodyPr wrap="square">
            <a:spAutoFit/>
          </a:bodyPr>
          <a:lstStyle>
            <a:defPPr>
              <a:defRPr lang="en-US"/>
            </a:defPPr>
            <a:lvl1pPr>
              <a:defRPr sz="1400"/>
            </a:lvl1pPr>
          </a:lstStyle>
          <a:p>
            <a:r>
              <a:rPr lang="en-US" dirty="0"/>
              <a:t>Average income seems to be getting higher with time, but that trend is not super clear.</a:t>
            </a:r>
            <a:endParaRPr lang="en-IN" dirty="0"/>
          </a:p>
        </p:txBody>
      </p:sp>
      <p:sp>
        <p:nvSpPr>
          <p:cNvPr id="19" name="TextBox 18">
            <a:extLst>
              <a:ext uri="{FF2B5EF4-FFF2-40B4-BE49-F238E27FC236}">
                <a16:creationId xmlns:a16="http://schemas.microsoft.com/office/drawing/2014/main" id="{BDBACD9C-0E1E-026D-AA61-61D7CD6A869D}"/>
              </a:ext>
            </a:extLst>
          </p:cNvPr>
          <p:cNvSpPr txBox="1"/>
          <p:nvPr/>
        </p:nvSpPr>
        <p:spPr>
          <a:xfrm>
            <a:off x="292775" y="3429000"/>
            <a:ext cx="5261433" cy="461665"/>
          </a:xfrm>
          <a:prstGeom prst="rect">
            <a:avLst/>
          </a:prstGeom>
          <a:noFill/>
        </p:spPr>
        <p:txBody>
          <a:bodyPr wrap="square">
            <a:spAutoFit/>
          </a:bodyPr>
          <a:lstStyle>
            <a:defPPr>
              <a:defRPr lang="en-US"/>
            </a:defPPr>
            <a:lvl1pPr>
              <a:defRPr sz="2400" b="1"/>
            </a:lvl1pPr>
          </a:lstStyle>
          <a:p>
            <a:r>
              <a:rPr lang="en-IN" dirty="0"/>
              <a:t># Amount Spent per Product over Time</a:t>
            </a:r>
          </a:p>
        </p:txBody>
      </p:sp>
      <p:pic>
        <p:nvPicPr>
          <p:cNvPr id="21" name="Picture 20">
            <a:extLst>
              <a:ext uri="{FF2B5EF4-FFF2-40B4-BE49-F238E27FC236}">
                <a16:creationId xmlns:a16="http://schemas.microsoft.com/office/drawing/2014/main" id="{D97BB067-AD04-1394-D7A7-71AC31194D3C}"/>
              </a:ext>
            </a:extLst>
          </p:cNvPr>
          <p:cNvPicPr>
            <a:picLocks noChangeAspect="1"/>
          </p:cNvPicPr>
          <p:nvPr/>
        </p:nvPicPr>
        <p:blipFill>
          <a:blip r:embed="rId3"/>
          <a:stretch>
            <a:fillRect/>
          </a:stretch>
        </p:blipFill>
        <p:spPr>
          <a:xfrm>
            <a:off x="569797" y="3839776"/>
            <a:ext cx="4707391" cy="2444115"/>
          </a:xfrm>
          <a:prstGeom prst="rect">
            <a:avLst/>
          </a:prstGeom>
        </p:spPr>
      </p:pic>
      <p:pic>
        <p:nvPicPr>
          <p:cNvPr id="23" name="Picture 22">
            <a:extLst>
              <a:ext uri="{FF2B5EF4-FFF2-40B4-BE49-F238E27FC236}">
                <a16:creationId xmlns:a16="http://schemas.microsoft.com/office/drawing/2014/main" id="{F0AFCC89-D0CA-AF24-B891-9F42E5CBC605}"/>
              </a:ext>
            </a:extLst>
          </p:cNvPr>
          <p:cNvPicPr>
            <a:picLocks noChangeAspect="1"/>
          </p:cNvPicPr>
          <p:nvPr/>
        </p:nvPicPr>
        <p:blipFill>
          <a:blip r:embed="rId4"/>
          <a:stretch>
            <a:fillRect/>
          </a:stretch>
        </p:blipFill>
        <p:spPr>
          <a:xfrm>
            <a:off x="5832479" y="443425"/>
            <a:ext cx="4707391" cy="2412675"/>
          </a:xfrm>
          <a:prstGeom prst="rect">
            <a:avLst/>
          </a:prstGeom>
        </p:spPr>
      </p:pic>
      <p:sp>
        <p:nvSpPr>
          <p:cNvPr id="25" name="TextBox 24">
            <a:extLst>
              <a:ext uri="{FF2B5EF4-FFF2-40B4-BE49-F238E27FC236}">
                <a16:creationId xmlns:a16="http://schemas.microsoft.com/office/drawing/2014/main" id="{AD8E81AD-96C9-0286-88C4-13DFF4B792C3}"/>
              </a:ext>
            </a:extLst>
          </p:cNvPr>
          <p:cNvSpPr txBox="1"/>
          <p:nvPr/>
        </p:nvSpPr>
        <p:spPr>
          <a:xfrm>
            <a:off x="571046" y="6283891"/>
            <a:ext cx="5002663" cy="523220"/>
          </a:xfrm>
          <a:prstGeom prst="rect">
            <a:avLst/>
          </a:prstGeom>
          <a:noFill/>
        </p:spPr>
        <p:txBody>
          <a:bodyPr wrap="square">
            <a:spAutoFit/>
          </a:bodyPr>
          <a:lstStyle>
            <a:defPPr>
              <a:defRPr lang="en-US"/>
            </a:defPPr>
            <a:lvl1pPr>
              <a:defRPr sz="1400"/>
            </a:lvl1pPr>
          </a:lstStyle>
          <a:p>
            <a:r>
              <a:rPr lang="en-US" dirty="0"/>
              <a:t>Overall sales of most products seem to be decreasing over time. That trend can be confirmed by looking at the num of purchases:</a:t>
            </a:r>
            <a:endParaRPr lang="en-IN" dirty="0"/>
          </a:p>
        </p:txBody>
      </p:sp>
      <p:sp>
        <p:nvSpPr>
          <p:cNvPr id="27" name="TextBox 26">
            <a:extLst>
              <a:ext uri="{FF2B5EF4-FFF2-40B4-BE49-F238E27FC236}">
                <a16:creationId xmlns:a16="http://schemas.microsoft.com/office/drawing/2014/main" id="{04478306-44C1-9DE5-AADF-A1FBE9A26AE2}"/>
              </a:ext>
            </a:extLst>
          </p:cNvPr>
          <p:cNvSpPr txBox="1"/>
          <p:nvPr/>
        </p:nvSpPr>
        <p:spPr>
          <a:xfrm>
            <a:off x="5554210" y="3377190"/>
            <a:ext cx="5261432" cy="461665"/>
          </a:xfrm>
          <a:prstGeom prst="rect">
            <a:avLst/>
          </a:prstGeom>
          <a:noFill/>
        </p:spPr>
        <p:txBody>
          <a:bodyPr wrap="square">
            <a:spAutoFit/>
          </a:bodyPr>
          <a:lstStyle>
            <a:defPPr>
              <a:defRPr lang="en-US"/>
            </a:defPPr>
            <a:lvl1pPr>
              <a:defRPr sz="2400" b="1"/>
            </a:lvl1pPr>
          </a:lstStyle>
          <a:p>
            <a:r>
              <a:rPr lang="en-IN" dirty="0"/>
              <a:t># Type of Purchase over Time</a:t>
            </a:r>
          </a:p>
        </p:txBody>
      </p:sp>
      <p:pic>
        <p:nvPicPr>
          <p:cNvPr id="29" name="Picture 28">
            <a:extLst>
              <a:ext uri="{FF2B5EF4-FFF2-40B4-BE49-F238E27FC236}">
                <a16:creationId xmlns:a16="http://schemas.microsoft.com/office/drawing/2014/main" id="{06928C3E-E403-C459-EE6F-EA3D420C6EB8}"/>
              </a:ext>
            </a:extLst>
          </p:cNvPr>
          <p:cNvPicPr>
            <a:picLocks noChangeAspect="1"/>
          </p:cNvPicPr>
          <p:nvPr/>
        </p:nvPicPr>
        <p:blipFill>
          <a:blip r:embed="rId5"/>
          <a:stretch>
            <a:fillRect/>
          </a:stretch>
        </p:blipFill>
        <p:spPr>
          <a:xfrm>
            <a:off x="5859232" y="3839776"/>
            <a:ext cx="4707391" cy="2444115"/>
          </a:xfrm>
          <a:prstGeom prst="rect">
            <a:avLst/>
          </a:prstGeom>
        </p:spPr>
      </p:pic>
      <p:sp>
        <p:nvSpPr>
          <p:cNvPr id="31" name="TextBox 30">
            <a:extLst>
              <a:ext uri="{FF2B5EF4-FFF2-40B4-BE49-F238E27FC236}">
                <a16:creationId xmlns:a16="http://schemas.microsoft.com/office/drawing/2014/main" id="{A882D381-927B-66E7-70A7-94F685ABB143}"/>
              </a:ext>
            </a:extLst>
          </p:cNvPr>
          <p:cNvSpPr txBox="1"/>
          <p:nvPr/>
        </p:nvSpPr>
        <p:spPr>
          <a:xfrm>
            <a:off x="5832479" y="6283891"/>
            <a:ext cx="5002664" cy="307777"/>
          </a:xfrm>
          <a:prstGeom prst="rect">
            <a:avLst/>
          </a:prstGeom>
          <a:noFill/>
        </p:spPr>
        <p:txBody>
          <a:bodyPr wrap="square">
            <a:spAutoFit/>
          </a:bodyPr>
          <a:lstStyle>
            <a:defPPr>
              <a:defRPr lang="en-US"/>
            </a:defPPr>
            <a:lvl1pPr>
              <a:defRPr sz="1400"/>
            </a:lvl1pPr>
          </a:lstStyle>
          <a:p>
            <a:r>
              <a:rPr lang="en-US" dirty="0"/>
              <a:t>Counts of type of purchases  seem to be decreasing over time. </a:t>
            </a:r>
            <a:endParaRPr lang="en-IN" dirty="0"/>
          </a:p>
        </p:txBody>
      </p:sp>
    </p:spTree>
    <p:extLst>
      <p:ext uri="{BB962C8B-B14F-4D97-AF65-F5344CB8AC3E}">
        <p14:creationId xmlns:p14="http://schemas.microsoft.com/office/powerpoint/2010/main" val="272149755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different colored lines&#10;&#10;Description automatically generated">
            <a:extLst>
              <a:ext uri="{FF2B5EF4-FFF2-40B4-BE49-F238E27FC236}">
                <a16:creationId xmlns:a16="http://schemas.microsoft.com/office/drawing/2014/main" id="{CBB5F11A-5D86-6C2C-201E-D35FC6259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78" y="806511"/>
            <a:ext cx="5907322" cy="2749490"/>
          </a:xfrm>
          <a:prstGeom prst="rect">
            <a:avLst/>
          </a:prstGeom>
        </p:spPr>
      </p:pic>
      <p:sp>
        <p:nvSpPr>
          <p:cNvPr id="8" name="Rectangle 7">
            <a:extLst>
              <a:ext uri="{FF2B5EF4-FFF2-40B4-BE49-F238E27FC236}">
                <a16:creationId xmlns:a16="http://schemas.microsoft.com/office/drawing/2014/main" id="{3CB638C1-0D78-3CE9-206B-F71313956B84}"/>
              </a:ext>
            </a:extLst>
          </p:cNvPr>
          <p:cNvSpPr/>
          <p:nvPr/>
        </p:nvSpPr>
        <p:spPr>
          <a:xfrm>
            <a:off x="5665265" y="1047296"/>
            <a:ext cx="4804229"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7D8CD75-4FD1-230C-ACA0-2413828C284A}"/>
              </a:ext>
            </a:extLst>
          </p:cNvPr>
          <p:cNvSpPr txBox="1"/>
          <p:nvPr/>
        </p:nvSpPr>
        <p:spPr>
          <a:xfrm>
            <a:off x="-1" y="406400"/>
            <a:ext cx="6836229" cy="400110"/>
          </a:xfrm>
          <a:prstGeom prst="rect">
            <a:avLst/>
          </a:prstGeom>
          <a:noFill/>
        </p:spPr>
        <p:txBody>
          <a:bodyPr wrap="square">
            <a:spAutoFit/>
          </a:bodyPr>
          <a:lstStyle>
            <a:defPPr>
              <a:defRPr lang="en-US"/>
            </a:defPPr>
            <a:lvl1pPr>
              <a:defRPr sz="2000" b="1"/>
            </a:lvl1pPr>
          </a:lstStyle>
          <a:p>
            <a:r>
              <a:rPr lang="en-US" dirty="0"/>
              <a:t>let us look at the variables related to campaign and response</a:t>
            </a:r>
            <a:endParaRPr lang="en-IN" dirty="0"/>
          </a:p>
        </p:txBody>
      </p:sp>
      <p:sp>
        <p:nvSpPr>
          <p:cNvPr id="7" name="TextBox 6">
            <a:extLst>
              <a:ext uri="{FF2B5EF4-FFF2-40B4-BE49-F238E27FC236}">
                <a16:creationId xmlns:a16="http://schemas.microsoft.com/office/drawing/2014/main" id="{D81A50B8-3769-F769-F191-F39B758DF8C2}"/>
              </a:ext>
            </a:extLst>
          </p:cNvPr>
          <p:cNvSpPr txBox="1"/>
          <p:nvPr/>
        </p:nvSpPr>
        <p:spPr>
          <a:xfrm>
            <a:off x="5810407" y="1047297"/>
            <a:ext cx="4804229" cy="646331"/>
          </a:xfrm>
          <a:prstGeom prst="rect">
            <a:avLst/>
          </a:prstGeom>
          <a:noFill/>
        </p:spPr>
        <p:txBody>
          <a:bodyPr wrap="square">
            <a:spAutoFit/>
          </a:bodyPr>
          <a:lstStyle/>
          <a:p>
            <a:r>
              <a:rPr lang="en-US" i="1" dirty="0"/>
              <a:t>It's hard to see much, So let's merge all the </a:t>
            </a:r>
            <a:r>
              <a:rPr lang="en-US" i="1" dirty="0" err="1"/>
              <a:t>AcceptedCmp</a:t>
            </a:r>
            <a:r>
              <a:rPr lang="en-US" i="1" dirty="0"/>
              <a:t>.. variables to see if its get's clearer</a:t>
            </a:r>
            <a:endParaRPr lang="en-IN" dirty="0"/>
          </a:p>
        </p:txBody>
      </p:sp>
      <p:pic>
        <p:nvPicPr>
          <p:cNvPr id="10" name="Picture 9">
            <a:extLst>
              <a:ext uri="{FF2B5EF4-FFF2-40B4-BE49-F238E27FC236}">
                <a16:creationId xmlns:a16="http://schemas.microsoft.com/office/drawing/2014/main" id="{3E5CAA18-28D9-27A1-0F71-D25154D31307}"/>
              </a:ext>
            </a:extLst>
          </p:cNvPr>
          <p:cNvPicPr>
            <a:picLocks noChangeAspect="1"/>
          </p:cNvPicPr>
          <p:nvPr/>
        </p:nvPicPr>
        <p:blipFill>
          <a:blip r:embed="rId3"/>
          <a:stretch>
            <a:fillRect/>
          </a:stretch>
        </p:blipFill>
        <p:spPr>
          <a:xfrm>
            <a:off x="6284679" y="2181255"/>
            <a:ext cx="5278089" cy="1374745"/>
          </a:xfrm>
          <a:prstGeom prst="rect">
            <a:avLst/>
          </a:prstGeom>
        </p:spPr>
      </p:pic>
      <p:pic>
        <p:nvPicPr>
          <p:cNvPr id="12" name="Picture 11">
            <a:extLst>
              <a:ext uri="{FF2B5EF4-FFF2-40B4-BE49-F238E27FC236}">
                <a16:creationId xmlns:a16="http://schemas.microsoft.com/office/drawing/2014/main" id="{B0600CA7-E36A-EF2D-9C23-FC42D17069F5}"/>
              </a:ext>
            </a:extLst>
          </p:cNvPr>
          <p:cNvPicPr>
            <a:picLocks noChangeAspect="1"/>
          </p:cNvPicPr>
          <p:nvPr/>
        </p:nvPicPr>
        <p:blipFill>
          <a:blip r:embed="rId4"/>
          <a:stretch>
            <a:fillRect/>
          </a:stretch>
        </p:blipFill>
        <p:spPr>
          <a:xfrm>
            <a:off x="188678" y="3802744"/>
            <a:ext cx="5907322" cy="2867539"/>
          </a:xfrm>
          <a:prstGeom prst="rect">
            <a:avLst/>
          </a:prstGeom>
        </p:spPr>
      </p:pic>
      <p:sp>
        <p:nvSpPr>
          <p:cNvPr id="14" name="TextBox 13">
            <a:extLst>
              <a:ext uri="{FF2B5EF4-FFF2-40B4-BE49-F238E27FC236}">
                <a16:creationId xmlns:a16="http://schemas.microsoft.com/office/drawing/2014/main" id="{8665450A-D78C-AA6D-5BB5-F125AB7E087E}"/>
              </a:ext>
            </a:extLst>
          </p:cNvPr>
          <p:cNvSpPr txBox="1"/>
          <p:nvPr/>
        </p:nvSpPr>
        <p:spPr>
          <a:xfrm>
            <a:off x="6096000" y="4551013"/>
            <a:ext cx="4934857" cy="307777"/>
          </a:xfrm>
          <a:prstGeom prst="rect">
            <a:avLst/>
          </a:prstGeom>
          <a:noFill/>
        </p:spPr>
        <p:txBody>
          <a:bodyPr wrap="square">
            <a:spAutoFit/>
          </a:bodyPr>
          <a:lstStyle>
            <a:defPPr>
              <a:defRPr lang="en-US"/>
            </a:defPPr>
            <a:lvl1pPr>
              <a:defRPr sz="1400"/>
            </a:lvl1pPr>
          </a:lstStyle>
          <a:p>
            <a:r>
              <a:rPr lang="en-US" dirty="0"/>
              <a:t>Response and </a:t>
            </a:r>
            <a:r>
              <a:rPr lang="en-US" dirty="0" err="1"/>
              <a:t>AcceptedAnyCmp</a:t>
            </a:r>
            <a:r>
              <a:rPr lang="en-US" dirty="0"/>
              <a:t> seem to follow opposite trends.</a:t>
            </a:r>
          </a:p>
        </p:txBody>
      </p:sp>
    </p:spTree>
    <p:extLst>
      <p:ext uri="{BB962C8B-B14F-4D97-AF65-F5344CB8AC3E}">
        <p14:creationId xmlns:p14="http://schemas.microsoft.com/office/powerpoint/2010/main" val="38735044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1384CE-AACD-BAD2-1510-4C40BA66F975}"/>
              </a:ext>
            </a:extLst>
          </p:cNvPr>
          <p:cNvSpPr txBox="1"/>
          <p:nvPr/>
        </p:nvSpPr>
        <p:spPr>
          <a:xfrm>
            <a:off x="11103429" y="6481418"/>
            <a:ext cx="1088571" cy="369332"/>
          </a:xfrm>
          <a:prstGeom prst="rect">
            <a:avLst/>
          </a:prstGeom>
          <a:noFill/>
        </p:spPr>
        <p:txBody>
          <a:bodyPr wrap="square">
            <a:spAutoFit/>
          </a:bodyPr>
          <a:lstStyle/>
          <a:p>
            <a:pPr algn="ctr"/>
            <a:r>
              <a:rPr lang="en-IN" b="1" dirty="0">
                <a:highlight>
                  <a:srgbClr val="FFFF00"/>
                </a:highlight>
              </a:rPr>
              <a:t>crosstabs</a:t>
            </a:r>
          </a:p>
        </p:txBody>
      </p:sp>
      <p:sp>
        <p:nvSpPr>
          <p:cNvPr id="3" name="TextBox 2">
            <a:extLst>
              <a:ext uri="{FF2B5EF4-FFF2-40B4-BE49-F238E27FC236}">
                <a16:creationId xmlns:a16="http://schemas.microsoft.com/office/drawing/2014/main" id="{63F952A7-9E47-1216-C691-1B6BDB400350}"/>
              </a:ext>
            </a:extLst>
          </p:cNvPr>
          <p:cNvSpPr txBox="1"/>
          <p:nvPr/>
        </p:nvSpPr>
        <p:spPr>
          <a:xfrm>
            <a:off x="0" y="234330"/>
            <a:ext cx="7852229" cy="369332"/>
          </a:xfrm>
          <a:prstGeom prst="rect">
            <a:avLst/>
          </a:prstGeom>
          <a:noFill/>
        </p:spPr>
        <p:txBody>
          <a:bodyPr wrap="square">
            <a:spAutoFit/>
          </a:bodyPr>
          <a:lstStyle/>
          <a:p>
            <a:r>
              <a:rPr lang="en-US" b="1" dirty="0"/>
              <a:t>Finally, let us check the relationship between some categorical variables.</a:t>
            </a:r>
            <a:endParaRPr lang="en-IN" dirty="0"/>
          </a:p>
        </p:txBody>
      </p:sp>
      <p:sp>
        <p:nvSpPr>
          <p:cNvPr id="5" name="TextBox 4">
            <a:extLst>
              <a:ext uri="{FF2B5EF4-FFF2-40B4-BE49-F238E27FC236}">
                <a16:creationId xmlns:a16="http://schemas.microsoft.com/office/drawing/2014/main" id="{7142D438-D46F-650E-E29A-0FFE578DCEE9}"/>
              </a:ext>
            </a:extLst>
          </p:cNvPr>
          <p:cNvSpPr txBox="1"/>
          <p:nvPr/>
        </p:nvSpPr>
        <p:spPr>
          <a:xfrm>
            <a:off x="6662056" y="1389916"/>
            <a:ext cx="5138057" cy="400110"/>
          </a:xfrm>
          <a:prstGeom prst="rect">
            <a:avLst/>
          </a:prstGeom>
          <a:noFill/>
        </p:spPr>
        <p:txBody>
          <a:bodyPr wrap="square">
            <a:spAutoFit/>
          </a:bodyPr>
          <a:lstStyle/>
          <a:p>
            <a:r>
              <a:rPr lang="en-IN" sz="2000" b="1" dirty="0"/>
              <a:t># Marital Status vs Education</a:t>
            </a:r>
          </a:p>
        </p:txBody>
      </p:sp>
      <p:pic>
        <p:nvPicPr>
          <p:cNvPr id="9" name="Picture 8" descr="A table with numbers and text&#10;&#10;Description automatically generated">
            <a:extLst>
              <a:ext uri="{FF2B5EF4-FFF2-40B4-BE49-F238E27FC236}">
                <a16:creationId xmlns:a16="http://schemas.microsoft.com/office/drawing/2014/main" id="{661F4341-BB89-F29D-F49E-9BB94FD967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291" y="1976707"/>
            <a:ext cx="4553585" cy="2200582"/>
          </a:xfrm>
          <a:prstGeom prst="rect">
            <a:avLst/>
          </a:prstGeom>
        </p:spPr>
      </p:pic>
      <p:sp>
        <p:nvSpPr>
          <p:cNvPr id="11" name="TextBox 10">
            <a:extLst>
              <a:ext uri="{FF2B5EF4-FFF2-40B4-BE49-F238E27FC236}">
                <a16:creationId xmlns:a16="http://schemas.microsoft.com/office/drawing/2014/main" id="{39C8E184-FE20-98F0-1FE4-83A4B30F2075}"/>
              </a:ext>
            </a:extLst>
          </p:cNvPr>
          <p:cNvSpPr txBox="1"/>
          <p:nvPr/>
        </p:nvSpPr>
        <p:spPr>
          <a:xfrm>
            <a:off x="6954290" y="4210081"/>
            <a:ext cx="4553585" cy="307777"/>
          </a:xfrm>
          <a:prstGeom prst="rect">
            <a:avLst/>
          </a:prstGeom>
          <a:noFill/>
        </p:spPr>
        <p:txBody>
          <a:bodyPr wrap="square">
            <a:spAutoFit/>
          </a:bodyPr>
          <a:lstStyle>
            <a:defPPr>
              <a:defRPr lang="en-US"/>
            </a:defPPr>
            <a:lvl1pPr>
              <a:defRPr sz="1400"/>
            </a:lvl1pPr>
          </a:lstStyle>
          <a:p>
            <a:r>
              <a:rPr lang="en-US" dirty="0"/>
              <a:t>40% of people who have a PhD are also married.</a:t>
            </a:r>
            <a:endParaRPr lang="en-IN" dirty="0"/>
          </a:p>
        </p:txBody>
      </p:sp>
      <p:sp>
        <p:nvSpPr>
          <p:cNvPr id="13" name="TextBox 12">
            <a:extLst>
              <a:ext uri="{FF2B5EF4-FFF2-40B4-BE49-F238E27FC236}">
                <a16:creationId xmlns:a16="http://schemas.microsoft.com/office/drawing/2014/main" id="{3EA3945D-4060-F738-085D-F39AEFBC75E6}"/>
              </a:ext>
            </a:extLst>
          </p:cNvPr>
          <p:cNvSpPr txBox="1"/>
          <p:nvPr/>
        </p:nvSpPr>
        <p:spPr>
          <a:xfrm>
            <a:off x="292234" y="603662"/>
            <a:ext cx="4847771" cy="400110"/>
          </a:xfrm>
          <a:prstGeom prst="rect">
            <a:avLst/>
          </a:prstGeom>
          <a:noFill/>
        </p:spPr>
        <p:txBody>
          <a:bodyPr wrap="square">
            <a:spAutoFit/>
          </a:bodyPr>
          <a:lstStyle>
            <a:defPPr>
              <a:defRPr lang="en-US"/>
            </a:defPPr>
            <a:lvl1pPr>
              <a:defRPr sz="2000" b="1"/>
            </a:lvl1pPr>
          </a:lstStyle>
          <a:p>
            <a:r>
              <a:rPr lang="en-IN" dirty="0"/>
              <a:t># Marital Status vs Response</a:t>
            </a:r>
          </a:p>
        </p:txBody>
      </p:sp>
      <p:pic>
        <p:nvPicPr>
          <p:cNvPr id="15" name="Picture 14" descr="A screenshot of a screen&#10;&#10;Description automatically generated">
            <a:extLst>
              <a:ext uri="{FF2B5EF4-FFF2-40B4-BE49-F238E27FC236}">
                <a16:creationId xmlns:a16="http://schemas.microsoft.com/office/drawing/2014/main" id="{2D2330E0-5FEC-89EE-DBB1-56AD1E8A66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149" y="1083733"/>
            <a:ext cx="2294929" cy="2200582"/>
          </a:xfrm>
          <a:prstGeom prst="rect">
            <a:avLst/>
          </a:prstGeom>
        </p:spPr>
      </p:pic>
      <p:sp>
        <p:nvSpPr>
          <p:cNvPr id="17" name="TextBox 16">
            <a:extLst>
              <a:ext uri="{FF2B5EF4-FFF2-40B4-BE49-F238E27FC236}">
                <a16:creationId xmlns:a16="http://schemas.microsoft.com/office/drawing/2014/main" id="{DE8D93DD-3AE5-4843-FFD1-1C04C4CBB6DC}"/>
              </a:ext>
            </a:extLst>
          </p:cNvPr>
          <p:cNvSpPr txBox="1"/>
          <p:nvPr/>
        </p:nvSpPr>
        <p:spPr>
          <a:xfrm>
            <a:off x="2960079" y="1220469"/>
            <a:ext cx="3222171" cy="1384995"/>
          </a:xfrm>
          <a:prstGeom prst="rect">
            <a:avLst/>
          </a:prstGeom>
          <a:noFill/>
        </p:spPr>
        <p:txBody>
          <a:bodyPr wrap="square">
            <a:spAutoFit/>
          </a:bodyPr>
          <a:lstStyle>
            <a:defPPr>
              <a:defRPr lang="en-US"/>
            </a:defPPr>
            <a:lvl1pPr>
              <a:defRPr sz="1400"/>
            </a:lvl1pPr>
          </a:lstStyle>
          <a:p>
            <a:r>
              <a:rPr lang="en-US" dirty="0"/>
              <a:t>We can see that people who are not in a relationship (single, widow or divorced) are more likely to accept our offer than those who are (together or married). </a:t>
            </a:r>
            <a:r>
              <a:rPr lang="en-US" b="1" dirty="0"/>
              <a:t>This is particularly valuable if we want to target customers later</a:t>
            </a:r>
            <a:r>
              <a:rPr lang="en-US" dirty="0"/>
              <a:t>.</a:t>
            </a:r>
            <a:endParaRPr lang="en-IN" dirty="0"/>
          </a:p>
        </p:txBody>
      </p:sp>
      <p:sp>
        <p:nvSpPr>
          <p:cNvPr id="19" name="TextBox 18">
            <a:extLst>
              <a:ext uri="{FF2B5EF4-FFF2-40B4-BE49-F238E27FC236}">
                <a16:creationId xmlns:a16="http://schemas.microsoft.com/office/drawing/2014/main" id="{D94429B9-5C65-99E4-431E-3B6B62AAD60D}"/>
              </a:ext>
            </a:extLst>
          </p:cNvPr>
          <p:cNvSpPr txBox="1"/>
          <p:nvPr/>
        </p:nvSpPr>
        <p:spPr>
          <a:xfrm>
            <a:off x="292234" y="3530747"/>
            <a:ext cx="6270170" cy="400110"/>
          </a:xfrm>
          <a:prstGeom prst="rect">
            <a:avLst/>
          </a:prstGeom>
          <a:noFill/>
        </p:spPr>
        <p:txBody>
          <a:bodyPr wrap="square">
            <a:spAutoFit/>
          </a:bodyPr>
          <a:lstStyle>
            <a:defPPr>
              <a:defRPr lang="en-US"/>
            </a:defPPr>
            <a:lvl1pPr>
              <a:defRPr sz="2000" b="1"/>
            </a:lvl1pPr>
          </a:lstStyle>
          <a:p>
            <a:r>
              <a:rPr lang="en-IN" dirty="0"/>
              <a:t># Education vs Response</a:t>
            </a:r>
          </a:p>
        </p:txBody>
      </p:sp>
      <p:pic>
        <p:nvPicPr>
          <p:cNvPr id="21" name="Picture 20" descr="A screenshot of a computer&#10;&#10;Description automatically generated">
            <a:extLst>
              <a:ext uri="{FF2B5EF4-FFF2-40B4-BE49-F238E27FC236}">
                <a16:creationId xmlns:a16="http://schemas.microsoft.com/office/drawing/2014/main" id="{4E1F25A0-8325-5053-4CA0-597AD97B0B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148" y="4177289"/>
            <a:ext cx="2294929" cy="2200582"/>
          </a:xfrm>
          <a:prstGeom prst="rect">
            <a:avLst/>
          </a:prstGeom>
        </p:spPr>
      </p:pic>
      <p:sp>
        <p:nvSpPr>
          <p:cNvPr id="23" name="TextBox 22">
            <a:extLst>
              <a:ext uri="{FF2B5EF4-FFF2-40B4-BE49-F238E27FC236}">
                <a16:creationId xmlns:a16="http://schemas.microsoft.com/office/drawing/2014/main" id="{74E26305-CDBE-600A-5F7A-41C9C27FF48C}"/>
              </a:ext>
            </a:extLst>
          </p:cNvPr>
          <p:cNvSpPr txBox="1"/>
          <p:nvPr/>
        </p:nvSpPr>
        <p:spPr>
          <a:xfrm>
            <a:off x="2960077" y="4954414"/>
            <a:ext cx="3135923" cy="923330"/>
          </a:xfrm>
          <a:prstGeom prst="rect">
            <a:avLst/>
          </a:prstGeom>
          <a:noFill/>
        </p:spPr>
        <p:txBody>
          <a:bodyPr wrap="square">
            <a:spAutoFit/>
          </a:bodyPr>
          <a:lstStyle>
            <a:defPPr>
              <a:defRPr lang="en-US"/>
            </a:defPPr>
            <a:lvl1pPr>
              <a:defRPr sz="1400"/>
            </a:lvl1pPr>
          </a:lstStyle>
          <a:p>
            <a:r>
              <a:rPr lang="en-US" dirty="0"/>
              <a:t>Higher education levels (Master and PhD) make people more likely to accept an offer.</a:t>
            </a:r>
            <a:endParaRPr lang="en-IN" dirty="0"/>
          </a:p>
        </p:txBody>
      </p:sp>
    </p:spTree>
    <p:extLst>
      <p:ext uri="{BB962C8B-B14F-4D97-AF65-F5344CB8AC3E}">
        <p14:creationId xmlns:p14="http://schemas.microsoft.com/office/powerpoint/2010/main" val="421126198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rgbClr val="0070C0">
                <a:lumMod val="98000"/>
              </a:srgbClr>
            </a:gs>
            <a:gs pos="100000">
              <a:schemeClr val="accent2">
                <a:lumMod val="6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F2491C0-BCE3-7BA3-1B52-27EE86DC25A4}"/>
              </a:ext>
            </a:extLst>
          </p:cNvPr>
          <p:cNvCxnSpPr/>
          <p:nvPr/>
        </p:nvCxnSpPr>
        <p:spPr>
          <a:xfrm>
            <a:off x="422031" y="0"/>
            <a:ext cx="0" cy="6858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80A5E2C-9FF9-C4CB-1211-D52D4C425E6A}"/>
              </a:ext>
            </a:extLst>
          </p:cNvPr>
          <p:cNvCxnSpPr/>
          <p:nvPr/>
        </p:nvCxnSpPr>
        <p:spPr>
          <a:xfrm>
            <a:off x="1017117" y="0"/>
            <a:ext cx="0" cy="6858000"/>
          </a:xfrm>
          <a:prstGeom prst="line">
            <a:avLst/>
          </a:prstGeom>
          <a:ln w="571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 name="TextBox 3">
            <a:extLst>
              <a:ext uri="{FF2B5EF4-FFF2-40B4-BE49-F238E27FC236}">
                <a16:creationId xmlns:a16="http://schemas.microsoft.com/office/drawing/2014/main" id="{76A5A694-C8DB-1733-168A-D2CCD55E98A8}"/>
              </a:ext>
            </a:extLst>
          </p:cNvPr>
          <p:cNvSpPr txBox="1"/>
          <p:nvPr/>
        </p:nvSpPr>
        <p:spPr>
          <a:xfrm>
            <a:off x="6687288" y="1251026"/>
            <a:ext cx="5303520" cy="477182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dirty="0">
                <a:solidFill>
                  <a:srgbClr val="FFFFFF"/>
                </a:solidFill>
                <a:latin typeface="+mj-lt"/>
                <a:ea typeface="+mj-ea"/>
                <a:cs typeface="+mj-cs"/>
              </a:rPr>
              <a:t>Marketing Campaign Prediction</a:t>
            </a:r>
            <a:endParaRPr lang="en-US" sz="4400" dirty="0">
              <a:solidFill>
                <a:srgbClr val="FFFFFF"/>
              </a:solidFill>
              <a:latin typeface="+mj-lt"/>
              <a:ea typeface="+mj-ea"/>
              <a:cs typeface="+mj-cs"/>
            </a:endParaRPr>
          </a:p>
          <a:p>
            <a:pPr>
              <a:lnSpc>
                <a:spcPct val="90000"/>
              </a:lnSpc>
              <a:spcBef>
                <a:spcPct val="0"/>
              </a:spcBef>
              <a:spcAft>
                <a:spcPts val="600"/>
              </a:spcAft>
            </a:pPr>
            <a:r>
              <a:rPr lang="en-US" sz="2500" b="1" dirty="0">
                <a:solidFill>
                  <a:srgbClr val="FFFFFF"/>
                </a:solidFill>
                <a:latin typeface="+mj-lt"/>
                <a:ea typeface="+mj-ea"/>
                <a:cs typeface="+mj-cs"/>
              </a:rPr>
              <a:t>                                                                    </a:t>
            </a:r>
            <a:endParaRPr lang="en-US" sz="2500" b="1" dirty="0">
              <a:solidFill>
                <a:srgbClr val="FFFFFF"/>
              </a:solidFill>
              <a:latin typeface="+mj-lt"/>
              <a:ea typeface="+mj-ea"/>
              <a:cs typeface="Calibri Light"/>
            </a:endParaRPr>
          </a:p>
          <a:p>
            <a:pPr algn="r">
              <a:lnSpc>
                <a:spcPct val="90000"/>
              </a:lnSpc>
              <a:spcBef>
                <a:spcPct val="0"/>
              </a:spcBef>
              <a:spcAft>
                <a:spcPts val="600"/>
              </a:spcAft>
            </a:pPr>
            <a:r>
              <a:rPr lang="en-US" sz="2500" b="1" dirty="0">
                <a:solidFill>
                  <a:srgbClr val="FFFFFF"/>
                </a:solidFill>
                <a:latin typeface="+mj-lt"/>
                <a:ea typeface="+mj-ea"/>
                <a:cs typeface="+mj-cs"/>
              </a:rPr>
              <a:t>                                                                        </a:t>
            </a:r>
            <a:r>
              <a:rPr lang="en-US" sz="4000" dirty="0">
                <a:solidFill>
                  <a:srgbClr val="FFFFFF"/>
                </a:solidFill>
                <a:ea typeface="+mj-ea"/>
                <a:cs typeface="+mj-cs"/>
              </a:rPr>
              <a:t>- Kiran R Patil</a:t>
            </a:r>
            <a:endParaRPr lang="en-US" sz="4000" dirty="0">
              <a:solidFill>
                <a:srgbClr val="FFFFFF"/>
              </a:solidFill>
              <a:ea typeface="+mj-ea"/>
              <a:cs typeface="Calibri Light"/>
            </a:endParaRPr>
          </a:p>
          <a:p>
            <a:pPr>
              <a:lnSpc>
                <a:spcPct val="90000"/>
              </a:lnSpc>
              <a:spcBef>
                <a:spcPct val="0"/>
              </a:spcBef>
              <a:spcAft>
                <a:spcPts val="600"/>
              </a:spcAft>
            </a:pPr>
            <a:r>
              <a:rPr lang="en-US" sz="2500" b="1" dirty="0">
                <a:solidFill>
                  <a:srgbClr val="FFFFFF"/>
                </a:solidFill>
                <a:latin typeface="+mj-lt"/>
                <a:ea typeface="+mj-ea"/>
                <a:cs typeface="+mj-cs"/>
              </a:rPr>
              <a:t>                                 </a:t>
            </a:r>
            <a:r>
              <a:rPr lang="en-US" sz="2500" dirty="0">
                <a:solidFill>
                  <a:srgbClr val="FFFFFF"/>
                </a:solidFill>
                <a:latin typeface="+mj-lt"/>
                <a:ea typeface="+mj-ea"/>
                <a:cs typeface="+mj-cs"/>
              </a:rPr>
              <a:t> </a:t>
            </a:r>
            <a:endParaRPr lang="en-US" sz="2500" dirty="0">
              <a:solidFill>
                <a:srgbClr val="FFFFFF"/>
              </a:solidFill>
              <a:latin typeface="+mj-lt"/>
              <a:ea typeface="+mj-ea"/>
              <a:cs typeface="Calibri Light"/>
            </a:endParaRPr>
          </a:p>
          <a:p>
            <a:pPr>
              <a:lnSpc>
                <a:spcPct val="90000"/>
              </a:lnSpc>
              <a:spcBef>
                <a:spcPct val="0"/>
              </a:spcBef>
              <a:spcAft>
                <a:spcPts val="600"/>
              </a:spcAft>
            </a:pPr>
            <a:r>
              <a:rPr lang="en-US" sz="2500" dirty="0">
                <a:solidFill>
                  <a:srgbClr val="FFFFFF"/>
                </a:solidFill>
                <a:latin typeface="+mj-lt"/>
                <a:ea typeface="+mj-ea"/>
                <a:cs typeface="+mj-cs"/>
              </a:rPr>
              <a:t>             </a:t>
            </a:r>
            <a:endParaRPr lang="en-US" sz="2500" dirty="0">
              <a:solidFill>
                <a:srgbClr val="FFFFFF"/>
              </a:solidFill>
              <a:latin typeface="+mj-lt"/>
              <a:ea typeface="+mj-ea"/>
              <a:cs typeface="Calibri Light"/>
            </a:endParaRPr>
          </a:p>
        </p:txBody>
      </p:sp>
      <mc:AlternateContent xmlns:mc="http://schemas.openxmlformats.org/markup-compatibility/2006">
        <mc:Choice xmlns:am3d="http://schemas.microsoft.com/office/drawing/2017/model3d" Requires="am3d">
          <p:graphicFrame>
            <p:nvGraphicFramePr>
              <p:cNvPr id="9" name="3D Model 8" descr="Head With Gears">
                <a:extLst>
                  <a:ext uri="{FF2B5EF4-FFF2-40B4-BE49-F238E27FC236}">
                    <a16:creationId xmlns:a16="http://schemas.microsoft.com/office/drawing/2014/main" id="{0AF5F06B-21DB-4D7F-C49F-F8576A7E9B90}"/>
                  </a:ext>
                </a:extLst>
              </p:cNvPr>
              <p:cNvGraphicFramePr>
                <a:graphicFrameLocks noChangeAspect="1"/>
              </p:cNvGraphicFramePr>
              <p:nvPr>
                <p:extLst>
                  <p:ext uri="{D42A27DB-BD31-4B8C-83A1-F6EECF244321}">
                    <p14:modId xmlns:p14="http://schemas.microsoft.com/office/powerpoint/2010/main" val="237781716"/>
                  </p:ext>
                </p:extLst>
              </p:nvPr>
            </p:nvGraphicFramePr>
            <p:xfrm>
              <a:off x="6503961" y="4678015"/>
              <a:ext cx="1806038" cy="2051294"/>
            </p:xfrm>
            <a:graphic>
              <a:graphicData uri="http://schemas.microsoft.com/office/drawing/2017/model3d">
                <am3d:model3d r:embed="rId2">
                  <am3d:spPr>
                    <a:xfrm>
                      <a:off x="0" y="0"/>
                      <a:ext cx="1806038" cy="2051294"/>
                    </a:xfrm>
                    <a:prstGeom prst="rect">
                      <a:avLst/>
                    </a:prstGeom>
                  </am3d:spPr>
                  <am3d:camera>
                    <am3d:pos x="0" y="0" z="62689370"/>
                    <am3d:up dx="0" dy="36000000" dz="0"/>
                    <am3d:lookAt x="0" y="0" z="0"/>
                    <am3d:perspective fov="2700000"/>
                  </am3d:camera>
                  <am3d:trans>
                    <am3d:meterPerModelUnit n="119171" d="1000000"/>
                    <am3d:preTrans dx="-164765" dy="-18081215" dz="-21786"/>
                    <am3d:scale>
                      <am3d:sx n="1000000" d="1000000"/>
                      <am3d:sy n="1000000" d="1000000"/>
                      <am3d:sz n="1000000" d="1000000"/>
                    </am3d:scale>
                    <am3d:rot/>
                    <am3d:postTrans dx="0" dy="0" dz="0"/>
                  </am3d:trans>
                  <am3d:raster rName="Office3DRenderer" rVer="16.0.8326">
                    <am3d:blip r:embed="rId3"/>
                  </am3d:raster>
                  <am3d:objViewport viewportSz="29304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Head With Gears">
                <a:extLst>
                  <a:ext uri="{FF2B5EF4-FFF2-40B4-BE49-F238E27FC236}">
                    <a16:creationId xmlns:a16="http://schemas.microsoft.com/office/drawing/2014/main" id="{0AF5F06B-21DB-4D7F-C49F-F8576A7E9B90}"/>
                  </a:ext>
                </a:extLst>
              </p:cNvPr>
              <p:cNvPicPr>
                <a:picLocks noGrp="1" noRot="1" noChangeAspect="1" noMove="1" noResize="1" noEditPoints="1" noAdjustHandles="1" noChangeArrowheads="1" noChangeShapeType="1" noCrop="1"/>
              </p:cNvPicPr>
              <p:nvPr/>
            </p:nvPicPr>
            <p:blipFill>
              <a:blip r:embed="rId3"/>
              <a:stretch>
                <a:fillRect/>
              </a:stretch>
            </p:blipFill>
            <p:spPr>
              <a:xfrm>
                <a:off x="6503961" y="4678015"/>
                <a:ext cx="1806038" cy="2051294"/>
              </a:xfrm>
              <a:prstGeom prst="rect">
                <a:avLst/>
              </a:prstGeom>
            </p:spPr>
          </p:pic>
        </mc:Fallback>
      </mc:AlternateContent>
    </p:spTree>
    <p:extLst>
      <p:ext uri="{BB962C8B-B14F-4D97-AF65-F5344CB8AC3E}">
        <p14:creationId xmlns:p14="http://schemas.microsoft.com/office/powerpoint/2010/main" val="155401676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6D3B1A-0785-4AEE-024D-4FB191BA8105}"/>
              </a:ext>
            </a:extLst>
          </p:cNvPr>
          <p:cNvSpPr txBox="1"/>
          <p:nvPr/>
        </p:nvSpPr>
        <p:spPr>
          <a:xfrm>
            <a:off x="0" y="0"/>
            <a:ext cx="6233884" cy="646331"/>
          </a:xfrm>
          <a:prstGeom prst="rect">
            <a:avLst/>
          </a:prstGeom>
          <a:noFill/>
        </p:spPr>
        <p:txBody>
          <a:bodyPr wrap="none" rtlCol="0">
            <a:spAutoFit/>
          </a:bodyPr>
          <a:lstStyle>
            <a:defPPr>
              <a:defRPr lang="en-US"/>
            </a:defPPr>
            <a:lvl1pPr>
              <a:defRPr sz="3600" b="1" u="sng">
                <a:solidFill>
                  <a:srgbClr val="000080"/>
                </a:solidFill>
                <a:latin typeface="+mj-lt"/>
                <a:cs typeface="Calibri"/>
              </a:defRPr>
            </a:lvl1pPr>
          </a:lstStyle>
          <a:p>
            <a:r>
              <a:rPr lang="en-US" dirty="0"/>
              <a:t>4. Data Preparation and Splitting</a:t>
            </a:r>
          </a:p>
        </p:txBody>
      </p:sp>
      <p:pic>
        <p:nvPicPr>
          <p:cNvPr id="21" name="Picture 20">
            <a:extLst>
              <a:ext uri="{FF2B5EF4-FFF2-40B4-BE49-F238E27FC236}">
                <a16:creationId xmlns:a16="http://schemas.microsoft.com/office/drawing/2014/main" id="{7805D906-506D-F961-E6DD-3BD02FFA95E8}"/>
              </a:ext>
            </a:extLst>
          </p:cNvPr>
          <p:cNvPicPr>
            <a:picLocks noChangeAspect="1"/>
          </p:cNvPicPr>
          <p:nvPr/>
        </p:nvPicPr>
        <p:blipFill>
          <a:blip r:embed="rId2"/>
          <a:stretch>
            <a:fillRect/>
          </a:stretch>
        </p:blipFill>
        <p:spPr>
          <a:xfrm>
            <a:off x="7214055" y="646331"/>
            <a:ext cx="4833935" cy="5848812"/>
          </a:xfrm>
          <a:prstGeom prst="rect">
            <a:avLst/>
          </a:prstGeom>
        </p:spPr>
      </p:pic>
      <p:pic>
        <p:nvPicPr>
          <p:cNvPr id="5" name="Picture 4">
            <a:extLst>
              <a:ext uri="{FF2B5EF4-FFF2-40B4-BE49-F238E27FC236}">
                <a16:creationId xmlns:a16="http://schemas.microsoft.com/office/drawing/2014/main" id="{2184A5F3-A08E-2539-DF44-F975007A14BD}"/>
              </a:ext>
            </a:extLst>
          </p:cNvPr>
          <p:cNvPicPr>
            <a:picLocks noChangeAspect="1"/>
          </p:cNvPicPr>
          <p:nvPr/>
        </p:nvPicPr>
        <p:blipFill>
          <a:blip r:embed="rId3"/>
          <a:stretch>
            <a:fillRect/>
          </a:stretch>
        </p:blipFill>
        <p:spPr>
          <a:xfrm>
            <a:off x="0" y="646331"/>
            <a:ext cx="4094616" cy="6204857"/>
          </a:xfrm>
          <a:prstGeom prst="rect">
            <a:avLst/>
          </a:prstGeom>
        </p:spPr>
      </p:pic>
      <p:pic>
        <p:nvPicPr>
          <p:cNvPr id="19" name="Picture 18">
            <a:extLst>
              <a:ext uri="{FF2B5EF4-FFF2-40B4-BE49-F238E27FC236}">
                <a16:creationId xmlns:a16="http://schemas.microsoft.com/office/drawing/2014/main" id="{DB29A7FE-64E1-B033-94D1-F0A625815594}"/>
              </a:ext>
            </a:extLst>
          </p:cNvPr>
          <p:cNvPicPr>
            <a:picLocks noChangeAspect="1"/>
          </p:cNvPicPr>
          <p:nvPr/>
        </p:nvPicPr>
        <p:blipFill>
          <a:blip r:embed="rId4"/>
          <a:stretch>
            <a:fillRect/>
          </a:stretch>
        </p:blipFill>
        <p:spPr>
          <a:xfrm>
            <a:off x="3882799" y="1176548"/>
            <a:ext cx="3832227" cy="3434443"/>
          </a:xfrm>
          <a:prstGeom prst="rect">
            <a:avLst/>
          </a:prstGeom>
        </p:spPr>
      </p:pic>
    </p:spTree>
    <p:extLst>
      <p:ext uri="{BB962C8B-B14F-4D97-AF65-F5344CB8AC3E}">
        <p14:creationId xmlns:p14="http://schemas.microsoft.com/office/powerpoint/2010/main" val="2884333064"/>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1ED790-8A3C-80A4-C3CF-8B37A5AD0BE0}"/>
              </a:ext>
            </a:extLst>
          </p:cNvPr>
          <p:cNvSpPr txBox="1"/>
          <p:nvPr/>
        </p:nvSpPr>
        <p:spPr>
          <a:xfrm>
            <a:off x="145143" y="236249"/>
            <a:ext cx="2656114" cy="400110"/>
          </a:xfrm>
          <a:prstGeom prst="rect">
            <a:avLst/>
          </a:prstGeom>
          <a:noFill/>
        </p:spPr>
        <p:txBody>
          <a:bodyPr wrap="square">
            <a:spAutoFit/>
          </a:bodyPr>
          <a:lstStyle>
            <a:defPPr>
              <a:defRPr lang="en-US"/>
            </a:defPPr>
            <a:lvl1pPr>
              <a:defRPr sz="2000" b="1"/>
            </a:lvl1pPr>
          </a:lstStyle>
          <a:p>
            <a:r>
              <a:rPr lang="en-IN" dirty="0"/>
              <a:t>Data Splitting</a:t>
            </a:r>
          </a:p>
        </p:txBody>
      </p:sp>
      <p:pic>
        <p:nvPicPr>
          <p:cNvPr id="5" name="Picture 4">
            <a:extLst>
              <a:ext uri="{FF2B5EF4-FFF2-40B4-BE49-F238E27FC236}">
                <a16:creationId xmlns:a16="http://schemas.microsoft.com/office/drawing/2014/main" id="{A68DBB2B-AD44-C8D4-A684-1BDD102CB7B5}"/>
              </a:ext>
            </a:extLst>
          </p:cNvPr>
          <p:cNvPicPr>
            <a:picLocks noChangeAspect="1"/>
          </p:cNvPicPr>
          <p:nvPr/>
        </p:nvPicPr>
        <p:blipFill>
          <a:blip r:embed="rId2"/>
          <a:stretch>
            <a:fillRect/>
          </a:stretch>
        </p:blipFill>
        <p:spPr>
          <a:xfrm>
            <a:off x="638402" y="958483"/>
            <a:ext cx="4935084" cy="1714955"/>
          </a:xfrm>
          <a:prstGeom prst="rect">
            <a:avLst/>
          </a:prstGeom>
        </p:spPr>
      </p:pic>
      <p:pic>
        <p:nvPicPr>
          <p:cNvPr id="7" name="Picture 6">
            <a:extLst>
              <a:ext uri="{FF2B5EF4-FFF2-40B4-BE49-F238E27FC236}">
                <a16:creationId xmlns:a16="http://schemas.microsoft.com/office/drawing/2014/main" id="{E8E6345E-6EDC-E705-C929-4BBEE586988C}"/>
              </a:ext>
            </a:extLst>
          </p:cNvPr>
          <p:cNvPicPr>
            <a:picLocks noChangeAspect="1"/>
          </p:cNvPicPr>
          <p:nvPr/>
        </p:nvPicPr>
        <p:blipFill>
          <a:blip r:embed="rId3"/>
          <a:stretch>
            <a:fillRect/>
          </a:stretch>
        </p:blipFill>
        <p:spPr>
          <a:xfrm>
            <a:off x="638402" y="3150027"/>
            <a:ext cx="8026627" cy="2285033"/>
          </a:xfrm>
          <a:prstGeom prst="rect">
            <a:avLst/>
          </a:prstGeom>
        </p:spPr>
      </p:pic>
    </p:spTree>
    <p:extLst>
      <p:ext uri="{BB962C8B-B14F-4D97-AF65-F5344CB8AC3E}">
        <p14:creationId xmlns:p14="http://schemas.microsoft.com/office/powerpoint/2010/main" val="326896019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FFB69E-B869-F0DC-0490-3CB4534790AB}"/>
              </a:ext>
            </a:extLst>
          </p:cNvPr>
          <p:cNvSpPr txBox="1"/>
          <p:nvPr/>
        </p:nvSpPr>
        <p:spPr>
          <a:xfrm>
            <a:off x="669903" y="1560591"/>
            <a:ext cx="9869361" cy="4093428"/>
          </a:xfrm>
          <a:prstGeom prst="rect">
            <a:avLst/>
          </a:prstGeom>
          <a:noFill/>
        </p:spPr>
        <p:txBody>
          <a:bodyPr wrap="square" rtlCol="0">
            <a:spAutoFit/>
          </a:bodyPr>
          <a:lstStyle>
            <a:defPPr>
              <a:defRPr lang="en-US"/>
            </a:defPPr>
            <a:lvl1pPr>
              <a:defRPr sz="3600" b="1" u="sng">
                <a:solidFill>
                  <a:srgbClr val="000080"/>
                </a:solidFill>
                <a:latin typeface="+mj-lt"/>
                <a:cs typeface="Calibri"/>
              </a:defRPr>
            </a:lvl1pPr>
          </a:lstStyle>
          <a:p>
            <a:pPr marL="342900" indent="-342900">
              <a:buFont typeface="Arial" panose="020B0604020202020204" pitchFamily="34" charset="0"/>
              <a:buChar char="•"/>
            </a:pPr>
            <a:r>
              <a:rPr lang="en-US" sz="2000" u="none" dirty="0"/>
              <a:t>Logistic Regression</a:t>
            </a:r>
            <a:r>
              <a:rPr lang="en-US" sz="2000" u="none" dirty="0">
                <a:solidFill>
                  <a:schemeClr val="tx1"/>
                </a:solidFill>
              </a:rPr>
              <a:t>: A classification algorithm used for predicting binary outcomes based on input features.</a:t>
            </a:r>
          </a:p>
          <a:p>
            <a:pPr marL="342900" indent="-342900">
              <a:buFont typeface="Arial" panose="020B0604020202020204" pitchFamily="34" charset="0"/>
              <a:buChar char="•"/>
            </a:pPr>
            <a:endParaRPr lang="en-US" sz="2000" u="none" dirty="0">
              <a:solidFill>
                <a:schemeClr val="tx1"/>
              </a:solidFill>
            </a:endParaRPr>
          </a:p>
          <a:p>
            <a:pPr marL="342900" indent="-342900">
              <a:buFont typeface="Arial" panose="020B0604020202020204" pitchFamily="34" charset="0"/>
              <a:buChar char="•"/>
            </a:pPr>
            <a:r>
              <a:rPr lang="en-US" sz="2000" u="none" dirty="0"/>
              <a:t>Decision Trees</a:t>
            </a:r>
            <a:r>
              <a:rPr lang="en-US" sz="2000" u="none" dirty="0">
                <a:solidFill>
                  <a:schemeClr val="tx1"/>
                </a:solidFill>
              </a:rPr>
              <a:t>: A tree-like model used for classification and regression tasks, where each internal node represents a feature, each branch represents a decision, and each leaf node represents an outcome.</a:t>
            </a:r>
          </a:p>
          <a:p>
            <a:pPr marL="342900" indent="-342900">
              <a:buFont typeface="Arial" panose="020B0604020202020204" pitchFamily="34" charset="0"/>
              <a:buChar char="•"/>
            </a:pPr>
            <a:endParaRPr lang="en-US" sz="2000" u="none" dirty="0">
              <a:solidFill>
                <a:schemeClr val="tx1"/>
              </a:solidFill>
            </a:endParaRPr>
          </a:p>
          <a:p>
            <a:pPr marL="342900" indent="-342900">
              <a:buFont typeface="Arial" panose="020B0604020202020204" pitchFamily="34" charset="0"/>
              <a:buChar char="•"/>
            </a:pPr>
            <a:r>
              <a:rPr lang="en-US" sz="2000" u="none" dirty="0"/>
              <a:t>Random Forest</a:t>
            </a:r>
            <a:r>
              <a:rPr lang="en-US" sz="2000" u="none" dirty="0">
                <a:solidFill>
                  <a:schemeClr val="tx1"/>
                </a:solidFill>
              </a:rPr>
              <a:t>: An ensemble learning method that combines multiple decision trees to improve predictive accuracy and reduce overfitting.</a:t>
            </a:r>
          </a:p>
          <a:p>
            <a:pPr marL="342900" indent="-342900">
              <a:buFont typeface="Arial" panose="020B0604020202020204" pitchFamily="34" charset="0"/>
              <a:buChar char="•"/>
            </a:pPr>
            <a:endParaRPr lang="en-US" sz="2000" u="none" dirty="0">
              <a:solidFill>
                <a:schemeClr val="tx1"/>
              </a:solidFill>
            </a:endParaRPr>
          </a:p>
          <a:p>
            <a:pPr marL="342900" indent="-342900">
              <a:buFont typeface="Arial" panose="020B0604020202020204" pitchFamily="34" charset="0"/>
              <a:buChar char="•"/>
            </a:pPr>
            <a:r>
              <a:rPr lang="en-US" sz="2000" u="none" dirty="0"/>
              <a:t>Gradient Boosting</a:t>
            </a:r>
            <a:r>
              <a:rPr lang="en-US" sz="2000" u="none" dirty="0">
                <a:solidFill>
                  <a:schemeClr val="tx1"/>
                </a:solidFill>
              </a:rPr>
              <a:t>: An ensemble technique that builds multiple weak learners (typically decision trees) sequentially, with each one correcting the errors of its predecessor, leading to improved model performance.</a:t>
            </a:r>
          </a:p>
        </p:txBody>
      </p:sp>
      <p:sp>
        <p:nvSpPr>
          <p:cNvPr id="5" name="TextBox 4">
            <a:extLst>
              <a:ext uri="{FF2B5EF4-FFF2-40B4-BE49-F238E27FC236}">
                <a16:creationId xmlns:a16="http://schemas.microsoft.com/office/drawing/2014/main" id="{E00A37F6-8FE9-74C9-6E76-E35EE5D72486}"/>
              </a:ext>
            </a:extLst>
          </p:cNvPr>
          <p:cNvSpPr txBox="1"/>
          <p:nvPr/>
        </p:nvSpPr>
        <p:spPr>
          <a:xfrm>
            <a:off x="0" y="0"/>
            <a:ext cx="6235148" cy="369332"/>
          </a:xfrm>
          <a:prstGeom prst="rect">
            <a:avLst/>
          </a:prstGeom>
          <a:noFill/>
        </p:spPr>
        <p:txBody>
          <a:bodyPr wrap="none" rtlCol="0">
            <a:spAutoFit/>
          </a:bodyPr>
          <a:lstStyle>
            <a:defPPr>
              <a:defRPr lang="en-US"/>
            </a:defPPr>
            <a:lvl1pPr>
              <a:defRPr sz="3600" b="1" u="sng">
                <a:solidFill>
                  <a:srgbClr val="000080"/>
                </a:solidFill>
                <a:latin typeface="+mj-lt"/>
                <a:cs typeface="Calibri"/>
              </a:defRPr>
            </a:lvl1pPr>
          </a:lstStyle>
          <a:p>
            <a:r>
              <a:rPr lang="en-US" dirty="0"/>
              <a:t>5. Model Selection and Training</a:t>
            </a:r>
          </a:p>
        </p:txBody>
      </p:sp>
    </p:spTree>
    <p:extLst>
      <p:ext uri="{BB962C8B-B14F-4D97-AF65-F5344CB8AC3E}">
        <p14:creationId xmlns:p14="http://schemas.microsoft.com/office/powerpoint/2010/main" val="2350757795"/>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F30168C5-1A17-FE0D-F27E-27E420BA6F3A}"/>
              </a:ext>
            </a:extLst>
          </p:cNvPr>
          <p:cNvGrpSpPr/>
          <p:nvPr/>
        </p:nvGrpSpPr>
        <p:grpSpPr>
          <a:xfrm>
            <a:off x="121320" y="1896407"/>
            <a:ext cx="3074971" cy="3061252"/>
            <a:chOff x="2912076" y="156142"/>
            <a:chExt cx="4879195" cy="4761892"/>
          </a:xfrm>
        </p:grpSpPr>
        <p:sp>
          <p:nvSpPr>
            <p:cNvPr id="48" name="TextBox 47">
              <a:extLst>
                <a:ext uri="{FF2B5EF4-FFF2-40B4-BE49-F238E27FC236}">
                  <a16:creationId xmlns:a16="http://schemas.microsoft.com/office/drawing/2014/main" id="{1DF4E2A7-9D13-C403-AF45-DEE9554B0809}"/>
                </a:ext>
              </a:extLst>
            </p:cNvPr>
            <p:cNvSpPr txBox="1">
              <a:spLocks/>
            </p:cNvSpPr>
            <p:nvPr/>
          </p:nvSpPr>
          <p:spPr>
            <a:xfrm rot="16200000">
              <a:off x="2165869" y="2277639"/>
              <a:ext cx="1978106" cy="485691"/>
            </a:xfrm>
            <a:prstGeom prst="rect">
              <a:avLst/>
            </a:prstGeom>
            <a:noFill/>
          </p:spPr>
          <p:txBody>
            <a:bodyPr wrap="square" rtlCol="0">
              <a:spAutoFit/>
            </a:bodyPr>
            <a:lstStyle/>
            <a:p>
              <a:r>
                <a:rPr lang="en-US" sz="1200" b="1" dirty="0">
                  <a:solidFill>
                    <a:schemeClr val="tx1">
                      <a:lumMod val="95000"/>
                      <a:lumOff val="5000"/>
                    </a:schemeClr>
                  </a:solidFill>
                </a:rPr>
                <a:t>True Values</a:t>
              </a:r>
              <a:endParaRPr lang="en-IN" sz="1200" b="1" dirty="0">
                <a:solidFill>
                  <a:schemeClr val="tx1">
                    <a:lumMod val="95000"/>
                    <a:lumOff val="5000"/>
                  </a:schemeClr>
                </a:solidFill>
              </a:endParaRPr>
            </a:p>
          </p:txBody>
        </p:sp>
        <p:sp>
          <p:nvSpPr>
            <p:cNvPr id="49" name="Rectangle 48">
              <a:extLst>
                <a:ext uri="{FF2B5EF4-FFF2-40B4-BE49-F238E27FC236}">
                  <a16:creationId xmlns:a16="http://schemas.microsoft.com/office/drawing/2014/main" id="{6E2B4079-7FA6-1E15-51E9-2682790C2008}"/>
                </a:ext>
              </a:extLst>
            </p:cNvPr>
            <p:cNvSpPr>
              <a:spLocks/>
            </p:cNvSpPr>
            <p:nvPr/>
          </p:nvSpPr>
          <p:spPr>
            <a:xfrm>
              <a:off x="3656369" y="958921"/>
              <a:ext cx="3929570" cy="39591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b="1" dirty="0">
                <a:solidFill>
                  <a:schemeClr val="tx1">
                    <a:lumMod val="95000"/>
                    <a:lumOff val="5000"/>
                  </a:schemeClr>
                </a:solidFill>
              </a:endParaRPr>
            </a:p>
          </p:txBody>
        </p:sp>
        <p:sp>
          <p:nvSpPr>
            <p:cNvPr id="50" name="Rectangle 49">
              <a:extLst>
                <a:ext uri="{FF2B5EF4-FFF2-40B4-BE49-F238E27FC236}">
                  <a16:creationId xmlns:a16="http://schemas.microsoft.com/office/drawing/2014/main" id="{4C4A1955-76F0-BC73-4F7F-765522F25537}"/>
                </a:ext>
              </a:extLst>
            </p:cNvPr>
            <p:cNvSpPr>
              <a:spLocks/>
            </p:cNvSpPr>
            <p:nvPr/>
          </p:nvSpPr>
          <p:spPr>
            <a:xfrm>
              <a:off x="5628411" y="958920"/>
              <a:ext cx="1964785" cy="197955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51" name="TextBox 50">
              <a:extLst>
                <a:ext uri="{FF2B5EF4-FFF2-40B4-BE49-F238E27FC236}">
                  <a16:creationId xmlns:a16="http://schemas.microsoft.com/office/drawing/2014/main" id="{FDE5C4F8-9DA0-22AE-D74B-AD37BFD3BC74}"/>
                </a:ext>
              </a:extLst>
            </p:cNvPr>
            <p:cNvSpPr txBox="1">
              <a:spLocks/>
            </p:cNvSpPr>
            <p:nvPr/>
          </p:nvSpPr>
          <p:spPr>
            <a:xfrm>
              <a:off x="4642390" y="156142"/>
              <a:ext cx="2212341" cy="465111"/>
            </a:xfrm>
            <a:prstGeom prst="rect">
              <a:avLst/>
            </a:prstGeom>
            <a:noFill/>
          </p:spPr>
          <p:txBody>
            <a:bodyPr wrap="square" rtlCol="0">
              <a:spAutoFit/>
            </a:bodyPr>
            <a:lstStyle/>
            <a:p>
              <a:r>
                <a:rPr lang="en-US" sz="1200" b="1" dirty="0">
                  <a:solidFill>
                    <a:schemeClr val="tx1">
                      <a:lumMod val="95000"/>
                      <a:lumOff val="5000"/>
                    </a:schemeClr>
                  </a:solidFill>
                </a:rPr>
                <a:t>Predicted Values</a:t>
              </a:r>
              <a:endParaRPr lang="en-IN" sz="1200" b="1" dirty="0">
                <a:solidFill>
                  <a:schemeClr val="tx1">
                    <a:lumMod val="95000"/>
                    <a:lumOff val="5000"/>
                  </a:schemeClr>
                </a:solidFill>
              </a:endParaRPr>
            </a:p>
          </p:txBody>
        </p:sp>
        <p:sp>
          <p:nvSpPr>
            <p:cNvPr id="52" name="Rectangle 51">
              <a:extLst>
                <a:ext uri="{FF2B5EF4-FFF2-40B4-BE49-F238E27FC236}">
                  <a16:creationId xmlns:a16="http://schemas.microsoft.com/office/drawing/2014/main" id="{E6891048-B535-9E44-E462-8B0A02F8B28A}"/>
                </a:ext>
              </a:extLst>
            </p:cNvPr>
            <p:cNvSpPr>
              <a:spLocks/>
            </p:cNvSpPr>
            <p:nvPr/>
          </p:nvSpPr>
          <p:spPr>
            <a:xfrm>
              <a:off x="3656369" y="2937024"/>
              <a:ext cx="1964785" cy="197955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53" name="TextBox 52">
              <a:extLst>
                <a:ext uri="{FF2B5EF4-FFF2-40B4-BE49-F238E27FC236}">
                  <a16:creationId xmlns:a16="http://schemas.microsoft.com/office/drawing/2014/main" id="{7046A2DB-8EB4-78A9-BEF8-4A7FD3FC1E5E}"/>
                </a:ext>
              </a:extLst>
            </p:cNvPr>
            <p:cNvSpPr txBox="1">
              <a:spLocks/>
            </p:cNvSpPr>
            <p:nvPr/>
          </p:nvSpPr>
          <p:spPr>
            <a:xfrm>
              <a:off x="3254797" y="1748645"/>
              <a:ext cx="453279" cy="371395"/>
            </a:xfrm>
            <a:prstGeom prst="rect">
              <a:avLst/>
            </a:prstGeom>
            <a:noFill/>
          </p:spPr>
          <p:txBody>
            <a:bodyPr wrap="none" rtlCol="0">
              <a:spAutoFit/>
            </a:bodyPr>
            <a:lstStyle/>
            <a:p>
              <a:r>
                <a:rPr lang="en-US" sz="1200" b="1" dirty="0"/>
                <a:t>0</a:t>
              </a:r>
              <a:endParaRPr lang="en-IN" sz="1200" b="1" dirty="0"/>
            </a:p>
          </p:txBody>
        </p:sp>
        <p:sp>
          <p:nvSpPr>
            <p:cNvPr id="54" name="TextBox 53">
              <a:extLst>
                <a:ext uri="{FF2B5EF4-FFF2-40B4-BE49-F238E27FC236}">
                  <a16:creationId xmlns:a16="http://schemas.microsoft.com/office/drawing/2014/main" id="{2DEA58DD-E9AB-9F28-78CA-B6ACF6988D15}"/>
                </a:ext>
              </a:extLst>
            </p:cNvPr>
            <p:cNvSpPr txBox="1">
              <a:spLocks/>
            </p:cNvSpPr>
            <p:nvPr/>
          </p:nvSpPr>
          <p:spPr>
            <a:xfrm>
              <a:off x="4429410" y="436427"/>
              <a:ext cx="453279" cy="371395"/>
            </a:xfrm>
            <a:prstGeom prst="rect">
              <a:avLst/>
            </a:prstGeom>
            <a:noFill/>
          </p:spPr>
          <p:txBody>
            <a:bodyPr wrap="none" rtlCol="0">
              <a:spAutoFit/>
            </a:bodyPr>
            <a:lstStyle/>
            <a:p>
              <a:r>
                <a:rPr lang="en-US" sz="1200" b="1" dirty="0"/>
                <a:t>0</a:t>
              </a:r>
              <a:endParaRPr lang="en-IN" sz="1200" b="1" dirty="0"/>
            </a:p>
          </p:txBody>
        </p:sp>
        <p:sp>
          <p:nvSpPr>
            <p:cNvPr id="55" name="TextBox 54">
              <a:extLst>
                <a:ext uri="{FF2B5EF4-FFF2-40B4-BE49-F238E27FC236}">
                  <a16:creationId xmlns:a16="http://schemas.microsoft.com/office/drawing/2014/main" id="{CA6E3023-A445-0CFA-7448-AD219F132987}"/>
                </a:ext>
              </a:extLst>
            </p:cNvPr>
            <p:cNvSpPr txBox="1">
              <a:spLocks/>
            </p:cNvSpPr>
            <p:nvPr/>
          </p:nvSpPr>
          <p:spPr>
            <a:xfrm>
              <a:off x="3286773" y="3618143"/>
              <a:ext cx="453279" cy="371395"/>
            </a:xfrm>
            <a:prstGeom prst="rect">
              <a:avLst/>
            </a:prstGeom>
            <a:noFill/>
          </p:spPr>
          <p:txBody>
            <a:bodyPr wrap="none" rtlCol="0">
              <a:spAutoFit/>
            </a:bodyPr>
            <a:lstStyle/>
            <a:p>
              <a:r>
                <a:rPr lang="en-US" sz="1200" b="1" dirty="0"/>
                <a:t>1</a:t>
              </a:r>
              <a:endParaRPr lang="en-IN" sz="1200" b="1" dirty="0"/>
            </a:p>
          </p:txBody>
        </p:sp>
        <p:sp>
          <p:nvSpPr>
            <p:cNvPr id="56" name="TextBox 55">
              <a:extLst>
                <a:ext uri="{FF2B5EF4-FFF2-40B4-BE49-F238E27FC236}">
                  <a16:creationId xmlns:a16="http://schemas.microsoft.com/office/drawing/2014/main" id="{F57B84F2-4DE6-A0DC-134B-BD0DDF8DAB65}"/>
                </a:ext>
              </a:extLst>
            </p:cNvPr>
            <p:cNvSpPr txBox="1">
              <a:spLocks/>
            </p:cNvSpPr>
            <p:nvPr/>
          </p:nvSpPr>
          <p:spPr>
            <a:xfrm>
              <a:off x="6401450" y="427741"/>
              <a:ext cx="453279" cy="371395"/>
            </a:xfrm>
            <a:prstGeom prst="rect">
              <a:avLst/>
            </a:prstGeom>
            <a:noFill/>
          </p:spPr>
          <p:txBody>
            <a:bodyPr wrap="none" rtlCol="0">
              <a:spAutoFit/>
            </a:bodyPr>
            <a:lstStyle/>
            <a:p>
              <a:r>
                <a:rPr lang="en-US" sz="1200" b="1" dirty="0"/>
                <a:t>1</a:t>
              </a:r>
              <a:endParaRPr lang="en-IN" sz="1200" b="1" dirty="0"/>
            </a:p>
          </p:txBody>
        </p:sp>
        <p:sp>
          <p:nvSpPr>
            <p:cNvPr id="57" name="TextBox 56">
              <a:extLst>
                <a:ext uri="{FF2B5EF4-FFF2-40B4-BE49-F238E27FC236}">
                  <a16:creationId xmlns:a16="http://schemas.microsoft.com/office/drawing/2014/main" id="{614E2323-4865-1F5E-9187-C8774DCAB4A0}"/>
                </a:ext>
              </a:extLst>
            </p:cNvPr>
            <p:cNvSpPr txBox="1">
              <a:spLocks/>
            </p:cNvSpPr>
            <p:nvPr/>
          </p:nvSpPr>
          <p:spPr>
            <a:xfrm>
              <a:off x="5725091" y="3741256"/>
              <a:ext cx="1971565" cy="371395"/>
            </a:xfrm>
            <a:prstGeom prst="rect">
              <a:avLst/>
            </a:prstGeom>
            <a:noFill/>
          </p:spPr>
          <p:txBody>
            <a:bodyPr wrap="none" rtlCol="0">
              <a:spAutoFit/>
            </a:bodyPr>
            <a:lstStyle/>
            <a:p>
              <a:r>
                <a:rPr lang="en-US" sz="1200" b="1" dirty="0"/>
                <a:t>TRUE POSITIVE</a:t>
              </a:r>
              <a:endParaRPr lang="en-IN" sz="1200" b="1" dirty="0"/>
            </a:p>
          </p:txBody>
        </p:sp>
        <p:sp>
          <p:nvSpPr>
            <p:cNvPr id="58" name="TextBox 57">
              <a:extLst>
                <a:ext uri="{FF2B5EF4-FFF2-40B4-BE49-F238E27FC236}">
                  <a16:creationId xmlns:a16="http://schemas.microsoft.com/office/drawing/2014/main" id="{B49FD8C4-F0D7-21F8-0F6B-96EFE452B1C5}"/>
                </a:ext>
              </a:extLst>
            </p:cNvPr>
            <p:cNvSpPr txBox="1">
              <a:spLocks/>
            </p:cNvSpPr>
            <p:nvPr/>
          </p:nvSpPr>
          <p:spPr>
            <a:xfrm>
              <a:off x="3687880" y="1748645"/>
              <a:ext cx="2062882" cy="371395"/>
            </a:xfrm>
            <a:prstGeom prst="rect">
              <a:avLst/>
            </a:prstGeom>
            <a:noFill/>
          </p:spPr>
          <p:txBody>
            <a:bodyPr wrap="none" rtlCol="0">
              <a:spAutoFit/>
            </a:bodyPr>
            <a:lstStyle/>
            <a:p>
              <a:r>
                <a:rPr lang="en-US" sz="1200" b="1" dirty="0"/>
                <a:t>TRUE NEGATIVE</a:t>
              </a:r>
              <a:endParaRPr lang="en-IN" sz="1200" b="1" dirty="0"/>
            </a:p>
          </p:txBody>
        </p:sp>
        <p:sp>
          <p:nvSpPr>
            <p:cNvPr id="59" name="TextBox 58">
              <a:extLst>
                <a:ext uri="{FF2B5EF4-FFF2-40B4-BE49-F238E27FC236}">
                  <a16:creationId xmlns:a16="http://schemas.microsoft.com/office/drawing/2014/main" id="{D3A715DD-56F9-1150-6A40-3C71EDFEEA03}"/>
                </a:ext>
              </a:extLst>
            </p:cNvPr>
            <p:cNvSpPr txBox="1">
              <a:spLocks/>
            </p:cNvSpPr>
            <p:nvPr/>
          </p:nvSpPr>
          <p:spPr>
            <a:xfrm>
              <a:off x="3724719" y="3726747"/>
              <a:ext cx="2111358" cy="371395"/>
            </a:xfrm>
            <a:prstGeom prst="rect">
              <a:avLst/>
            </a:prstGeom>
            <a:noFill/>
          </p:spPr>
          <p:txBody>
            <a:bodyPr wrap="none" rtlCol="0">
              <a:spAutoFit/>
            </a:bodyPr>
            <a:lstStyle/>
            <a:p>
              <a:r>
                <a:rPr lang="en-US" sz="1200" b="1" dirty="0"/>
                <a:t>FALSE NEGATIVE</a:t>
              </a:r>
              <a:endParaRPr lang="en-IN" sz="1200" b="1" dirty="0"/>
            </a:p>
          </p:txBody>
        </p:sp>
        <p:sp>
          <p:nvSpPr>
            <p:cNvPr id="60" name="TextBox 59">
              <a:extLst>
                <a:ext uri="{FF2B5EF4-FFF2-40B4-BE49-F238E27FC236}">
                  <a16:creationId xmlns:a16="http://schemas.microsoft.com/office/drawing/2014/main" id="{E65F210A-D940-275B-730F-532581B1CBB6}"/>
                </a:ext>
              </a:extLst>
            </p:cNvPr>
            <p:cNvSpPr txBox="1">
              <a:spLocks/>
            </p:cNvSpPr>
            <p:nvPr/>
          </p:nvSpPr>
          <p:spPr>
            <a:xfrm>
              <a:off x="5771233" y="1748645"/>
              <a:ext cx="2020038" cy="371395"/>
            </a:xfrm>
            <a:prstGeom prst="rect">
              <a:avLst/>
            </a:prstGeom>
            <a:noFill/>
          </p:spPr>
          <p:txBody>
            <a:bodyPr wrap="none" rtlCol="0">
              <a:spAutoFit/>
            </a:bodyPr>
            <a:lstStyle/>
            <a:p>
              <a:r>
                <a:rPr lang="en-US" sz="1200" b="1" dirty="0"/>
                <a:t>FALSE POSITIVE</a:t>
              </a:r>
              <a:endParaRPr lang="en-IN" sz="1200" b="1" dirty="0"/>
            </a:p>
          </p:txBody>
        </p:sp>
      </p:grpSp>
      <p:sp>
        <p:nvSpPr>
          <p:cNvPr id="62" name="TextBox 61">
            <a:extLst>
              <a:ext uri="{FF2B5EF4-FFF2-40B4-BE49-F238E27FC236}">
                <a16:creationId xmlns:a16="http://schemas.microsoft.com/office/drawing/2014/main" id="{AC71DF40-3E91-2316-A67C-7DB410C4DDEA}"/>
              </a:ext>
            </a:extLst>
          </p:cNvPr>
          <p:cNvSpPr txBox="1"/>
          <p:nvPr/>
        </p:nvSpPr>
        <p:spPr>
          <a:xfrm>
            <a:off x="121320" y="362453"/>
            <a:ext cx="6235148" cy="646331"/>
          </a:xfrm>
          <a:prstGeom prst="rect">
            <a:avLst/>
          </a:prstGeom>
          <a:noFill/>
        </p:spPr>
        <p:txBody>
          <a:bodyPr wrap="square">
            <a:spAutoFit/>
          </a:bodyPr>
          <a:lstStyle/>
          <a:p>
            <a:r>
              <a:rPr lang="en-IN" sz="3600" b="1" u="sng" dirty="0">
                <a:solidFill>
                  <a:srgbClr val="000080"/>
                </a:solidFill>
                <a:latin typeface="+mj-lt"/>
                <a:cs typeface="Calibri"/>
              </a:rPr>
              <a:t>Evaluating Metrics</a:t>
            </a:r>
          </a:p>
        </p:txBody>
      </p:sp>
      <p:pic>
        <p:nvPicPr>
          <p:cNvPr id="67" name="Picture 66">
            <a:extLst>
              <a:ext uri="{FF2B5EF4-FFF2-40B4-BE49-F238E27FC236}">
                <a16:creationId xmlns:a16="http://schemas.microsoft.com/office/drawing/2014/main" id="{EC360774-8B37-3179-4884-6987EB4E5875}"/>
              </a:ext>
            </a:extLst>
          </p:cNvPr>
          <p:cNvPicPr>
            <a:picLocks noChangeAspect="1"/>
          </p:cNvPicPr>
          <p:nvPr/>
        </p:nvPicPr>
        <p:blipFill>
          <a:blip r:embed="rId2"/>
          <a:stretch>
            <a:fillRect/>
          </a:stretch>
        </p:blipFill>
        <p:spPr>
          <a:xfrm>
            <a:off x="5243940" y="1262880"/>
            <a:ext cx="2225055" cy="904875"/>
          </a:xfrm>
          <a:prstGeom prst="rect">
            <a:avLst/>
          </a:prstGeom>
        </p:spPr>
      </p:pic>
      <p:pic>
        <p:nvPicPr>
          <p:cNvPr id="69" name="Picture 68">
            <a:extLst>
              <a:ext uri="{FF2B5EF4-FFF2-40B4-BE49-F238E27FC236}">
                <a16:creationId xmlns:a16="http://schemas.microsoft.com/office/drawing/2014/main" id="{AFC77BA7-27CD-B3FF-781B-15328562FB89}"/>
              </a:ext>
            </a:extLst>
          </p:cNvPr>
          <p:cNvPicPr>
            <a:picLocks noChangeAspect="1"/>
          </p:cNvPicPr>
          <p:nvPr/>
        </p:nvPicPr>
        <p:blipFill>
          <a:blip r:embed="rId3"/>
          <a:stretch>
            <a:fillRect/>
          </a:stretch>
        </p:blipFill>
        <p:spPr>
          <a:xfrm>
            <a:off x="5243940" y="2550733"/>
            <a:ext cx="2225055" cy="876300"/>
          </a:xfrm>
          <a:prstGeom prst="rect">
            <a:avLst/>
          </a:prstGeom>
        </p:spPr>
      </p:pic>
      <p:pic>
        <p:nvPicPr>
          <p:cNvPr id="71" name="Picture 70">
            <a:extLst>
              <a:ext uri="{FF2B5EF4-FFF2-40B4-BE49-F238E27FC236}">
                <a16:creationId xmlns:a16="http://schemas.microsoft.com/office/drawing/2014/main" id="{70079AEA-8B10-46CB-1C0E-A38AB5C0B51E}"/>
              </a:ext>
            </a:extLst>
          </p:cNvPr>
          <p:cNvPicPr>
            <a:picLocks noChangeAspect="1"/>
          </p:cNvPicPr>
          <p:nvPr/>
        </p:nvPicPr>
        <p:blipFill>
          <a:blip r:embed="rId4"/>
          <a:stretch>
            <a:fillRect/>
          </a:stretch>
        </p:blipFill>
        <p:spPr>
          <a:xfrm>
            <a:off x="5243940" y="3755492"/>
            <a:ext cx="3652237" cy="1019175"/>
          </a:xfrm>
          <a:prstGeom prst="rect">
            <a:avLst/>
          </a:prstGeom>
        </p:spPr>
      </p:pic>
      <p:pic>
        <p:nvPicPr>
          <p:cNvPr id="73" name="Picture 72">
            <a:extLst>
              <a:ext uri="{FF2B5EF4-FFF2-40B4-BE49-F238E27FC236}">
                <a16:creationId xmlns:a16="http://schemas.microsoft.com/office/drawing/2014/main" id="{A92BBD14-0C61-A343-FBDC-107E47E17358}"/>
              </a:ext>
            </a:extLst>
          </p:cNvPr>
          <p:cNvPicPr>
            <a:picLocks noChangeAspect="1"/>
          </p:cNvPicPr>
          <p:nvPr/>
        </p:nvPicPr>
        <p:blipFill>
          <a:blip r:embed="rId5"/>
          <a:stretch>
            <a:fillRect/>
          </a:stretch>
        </p:blipFill>
        <p:spPr>
          <a:xfrm>
            <a:off x="5243940" y="5103126"/>
            <a:ext cx="4095750" cy="942975"/>
          </a:xfrm>
          <a:prstGeom prst="rect">
            <a:avLst/>
          </a:prstGeom>
        </p:spPr>
      </p:pic>
    </p:spTree>
    <p:extLst>
      <p:ext uri="{BB962C8B-B14F-4D97-AF65-F5344CB8AC3E}">
        <p14:creationId xmlns:p14="http://schemas.microsoft.com/office/powerpoint/2010/main" val="402763802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18B2F4-A105-6F5C-EF0A-F08450657965}"/>
              </a:ext>
            </a:extLst>
          </p:cNvPr>
          <p:cNvPicPr>
            <a:picLocks noChangeAspect="1"/>
          </p:cNvPicPr>
          <p:nvPr/>
        </p:nvPicPr>
        <p:blipFill>
          <a:blip r:embed="rId2"/>
          <a:stretch>
            <a:fillRect/>
          </a:stretch>
        </p:blipFill>
        <p:spPr>
          <a:xfrm>
            <a:off x="420915" y="786265"/>
            <a:ext cx="5312228" cy="2438400"/>
          </a:xfrm>
          <a:prstGeom prst="rect">
            <a:avLst/>
          </a:prstGeom>
        </p:spPr>
      </p:pic>
      <p:sp>
        <p:nvSpPr>
          <p:cNvPr id="5" name="TextBox 4">
            <a:extLst>
              <a:ext uri="{FF2B5EF4-FFF2-40B4-BE49-F238E27FC236}">
                <a16:creationId xmlns:a16="http://schemas.microsoft.com/office/drawing/2014/main" id="{FA59928F-B220-5362-BF47-9EC0B087877C}"/>
              </a:ext>
            </a:extLst>
          </p:cNvPr>
          <p:cNvSpPr txBox="1"/>
          <p:nvPr/>
        </p:nvSpPr>
        <p:spPr>
          <a:xfrm>
            <a:off x="0" y="279791"/>
            <a:ext cx="3280229" cy="400110"/>
          </a:xfrm>
          <a:prstGeom prst="rect">
            <a:avLst/>
          </a:prstGeom>
          <a:noFill/>
        </p:spPr>
        <p:txBody>
          <a:bodyPr wrap="square">
            <a:spAutoFit/>
          </a:bodyPr>
          <a:lstStyle/>
          <a:p>
            <a:r>
              <a:rPr lang="en-US" sz="2000" b="1" dirty="0"/>
              <a:t>5.1 Logistic Regression</a:t>
            </a:r>
            <a:endParaRPr lang="en-IN" sz="2000" b="1" dirty="0"/>
          </a:p>
        </p:txBody>
      </p:sp>
      <p:pic>
        <p:nvPicPr>
          <p:cNvPr id="7" name="Picture 6">
            <a:extLst>
              <a:ext uri="{FF2B5EF4-FFF2-40B4-BE49-F238E27FC236}">
                <a16:creationId xmlns:a16="http://schemas.microsoft.com/office/drawing/2014/main" id="{521F60C4-8183-100E-8A59-D4FD8036F638}"/>
              </a:ext>
            </a:extLst>
          </p:cNvPr>
          <p:cNvPicPr>
            <a:picLocks noChangeAspect="1"/>
          </p:cNvPicPr>
          <p:nvPr/>
        </p:nvPicPr>
        <p:blipFill>
          <a:blip r:embed="rId3"/>
          <a:stretch>
            <a:fillRect/>
          </a:stretch>
        </p:blipFill>
        <p:spPr>
          <a:xfrm>
            <a:off x="6458857" y="786265"/>
            <a:ext cx="5312228" cy="2438400"/>
          </a:xfrm>
          <a:prstGeom prst="rect">
            <a:avLst/>
          </a:prstGeom>
        </p:spPr>
      </p:pic>
      <p:sp>
        <p:nvSpPr>
          <p:cNvPr id="8" name="TextBox 7">
            <a:extLst>
              <a:ext uri="{FF2B5EF4-FFF2-40B4-BE49-F238E27FC236}">
                <a16:creationId xmlns:a16="http://schemas.microsoft.com/office/drawing/2014/main" id="{D98991D6-A1D5-CF24-93F5-7E72372D251B}"/>
              </a:ext>
            </a:extLst>
          </p:cNvPr>
          <p:cNvSpPr txBox="1"/>
          <p:nvPr/>
        </p:nvSpPr>
        <p:spPr>
          <a:xfrm>
            <a:off x="6458857" y="279791"/>
            <a:ext cx="3280229" cy="400110"/>
          </a:xfrm>
          <a:prstGeom prst="rect">
            <a:avLst/>
          </a:prstGeom>
          <a:noFill/>
        </p:spPr>
        <p:txBody>
          <a:bodyPr wrap="square">
            <a:spAutoFit/>
          </a:bodyPr>
          <a:lstStyle/>
          <a:p>
            <a:r>
              <a:rPr lang="en-US" sz="2000" b="1" dirty="0"/>
              <a:t>5.2 Decision Trees</a:t>
            </a:r>
            <a:endParaRPr lang="en-IN" sz="2000" b="1" dirty="0"/>
          </a:p>
        </p:txBody>
      </p:sp>
      <p:sp>
        <p:nvSpPr>
          <p:cNvPr id="10" name="TextBox 9">
            <a:extLst>
              <a:ext uri="{FF2B5EF4-FFF2-40B4-BE49-F238E27FC236}">
                <a16:creationId xmlns:a16="http://schemas.microsoft.com/office/drawing/2014/main" id="{EAC519FB-B097-02BB-B9DF-171AF67D79A9}"/>
              </a:ext>
            </a:extLst>
          </p:cNvPr>
          <p:cNvSpPr txBox="1"/>
          <p:nvPr/>
        </p:nvSpPr>
        <p:spPr>
          <a:xfrm>
            <a:off x="0" y="3331030"/>
            <a:ext cx="2772227" cy="400110"/>
          </a:xfrm>
          <a:prstGeom prst="rect">
            <a:avLst/>
          </a:prstGeom>
          <a:noFill/>
        </p:spPr>
        <p:txBody>
          <a:bodyPr wrap="square">
            <a:spAutoFit/>
          </a:bodyPr>
          <a:lstStyle>
            <a:defPPr>
              <a:defRPr lang="en-US"/>
            </a:defPPr>
            <a:lvl1pPr>
              <a:defRPr sz="2000" b="1"/>
            </a:lvl1pPr>
          </a:lstStyle>
          <a:p>
            <a:r>
              <a:rPr lang="en-US" dirty="0"/>
              <a:t>5.3 Random Forest</a:t>
            </a:r>
            <a:endParaRPr lang="en-IN" dirty="0"/>
          </a:p>
        </p:txBody>
      </p:sp>
      <p:pic>
        <p:nvPicPr>
          <p:cNvPr id="12" name="Picture 11">
            <a:extLst>
              <a:ext uri="{FF2B5EF4-FFF2-40B4-BE49-F238E27FC236}">
                <a16:creationId xmlns:a16="http://schemas.microsoft.com/office/drawing/2014/main" id="{115446E9-B3E7-D1D3-2FA0-ECEDA44DA804}"/>
              </a:ext>
            </a:extLst>
          </p:cNvPr>
          <p:cNvPicPr>
            <a:picLocks noChangeAspect="1"/>
          </p:cNvPicPr>
          <p:nvPr/>
        </p:nvPicPr>
        <p:blipFill>
          <a:blip r:embed="rId4"/>
          <a:stretch>
            <a:fillRect/>
          </a:stretch>
        </p:blipFill>
        <p:spPr>
          <a:xfrm>
            <a:off x="420915" y="3835064"/>
            <a:ext cx="5312228" cy="2438400"/>
          </a:xfrm>
          <a:prstGeom prst="rect">
            <a:avLst/>
          </a:prstGeom>
        </p:spPr>
      </p:pic>
      <p:sp>
        <p:nvSpPr>
          <p:cNvPr id="13" name="TextBox 12">
            <a:extLst>
              <a:ext uri="{FF2B5EF4-FFF2-40B4-BE49-F238E27FC236}">
                <a16:creationId xmlns:a16="http://schemas.microsoft.com/office/drawing/2014/main" id="{32B7BB07-830C-E059-9779-4F1CA7DB7E0F}"/>
              </a:ext>
            </a:extLst>
          </p:cNvPr>
          <p:cNvSpPr txBox="1"/>
          <p:nvPr/>
        </p:nvSpPr>
        <p:spPr>
          <a:xfrm>
            <a:off x="6458857" y="3434954"/>
            <a:ext cx="2772227" cy="400110"/>
          </a:xfrm>
          <a:prstGeom prst="rect">
            <a:avLst/>
          </a:prstGeom>
          <a:noFill/>
        </p:spPr>
        <p:txBody>
          <a:bodyPr wrap="square">
            <a:spAutoFit/>
          </a:bodyPr>
          <a:lstStyle>
            <a:defPPr>
              <a:defRPr lang="en-US"/>
            </a:defPPr>
            <a:lvl1pPr>
              <a:defRPr sz="2000" b="1"/>
            </a:lvl1pPr>
          </a:lstStyle>
          <a:p>
            <a:r>
              <a:rPr lang="en-US" dirty="0"/>
              <a:t>5.4 </a:t>
            </a:r>
            <a:r>
              <a:rPr lang="en-US" sz="2000" u="none" dirty="0"/>
              <a:t>Gradient Boosting</a:t>
            </a:r>
            <a:endParaRPr lang="en-IN" dirty="0"/>
          </a:p>
        </p:txBody>
      </p:sp>
      <p:pic>
        <p:nvPicPr>
          <p:cNvPr id="15" name="Picture 14">
            <a:extLst>
              <a:ext uri="{FF2B5EF4-FFF2-40B4-BE49-F238E27FC236}">
                <a16:creationId xmlns:a16="http://schemas.microsoft.com/office/drawing/2014/main" id="{A00B9620-65D8-478E-E738-1F2B76CBC399}"/>
              </a:ext>
            </a:extLst>
          </p:cNvPr>
          <p:cNvPicPr>
            <a:picLocks noChangeAspect="1"/>
          </p:cNvPicPr>
          <p:nvPr/>
        </p:nvPicPr>
        <p:blipFill>
          <a:blip r:embed="rId5"/>
          <a:stretch>
            <a:fillRect/>
          </a:stretch>
        </p:blipFill>
        <p:spPr>
          <a:xfrm>
            <a:off x="6458857" y="3835064"/>
            <a:ext cx="5312228" cy="2438400"/>
          </a:xfrm>
          <a:prstGeom prst="rect">
            <a:avLst/>
          </a:prstGeom>
        </p:spPr>
      </p:pic>
    </p:spTree>
    <p:extLst>
      <p:ext uri="{BB962C8B-B14F-4D97-AF65-F5344CB8AC3E}">
        <p14:creationId xmlns:p14="http://schemas.microsoft.com/office/powerpoint/2010/main" val="38440268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A7518CF-548E-3AFE-09F3-94C376458E69}"/>
              </a:ext>
            </a:extLst>
          </p:cNvPr>
          <p:cNvPicPr>
            <a:picLocks noChangeAspect="1"/>
          </p:cNvPicPr>
          <p:nvPr/>
        </p:nvPicPr>
        <p:blipFill>
          <a:blip r:embed="rId2"/>
          <a:stretch>
            <a:fillRect/>
          </a:stretch>
        </p:blipFill>
        <p:spPr>
          <a:xfrm>
            <a:off x="-1" y="4720259"/>
            <a:ext cx="8070575" cy="2137741"/>
          </a:xfrm>
          <a:prstGeom prst="rect">
            <a:avLst/>
          </a:prstGeom>
        </p:spPr>
      </p:pic>
      <p:pic>
        <p:nvPicPr>
          <p:cNvPr id="16" name="Picture 15">
            <a:extLst>
              <a:ext uri="{FF2B5EF4-FFF2-40B4-BE49-F238E27FC236}">
                <a16:creationId xmlns:a16="http://schemas.microsoft.com/office/drawing/2014/main" id="{6EC00854-80E5-DEF8-809A-F3D1AE2FAF40}"/>
              </a:ext>
            </a:extLst>
          </p:cNvPr>
          <p:cNvPicPr>
            <a:picLocks noChangeAspect="1"/>
          </p:cNvPicPr>
          <p:nvPr/>
        </p:nvPicPr>
        <p:blipFill>
          <a:blip r:embed="rId3"/>
          <a:stretch>
            <a:fillRect/>
          </a:stretch>
        </p:blipFill>
        <p:spPr>
          <a:xfrm>
            <a:off x="3178492" y="0"/>
            <a:ext cx="6814432" cy="4916557"/>
          </a:xfrm>
          <a:prstGeom prst="rect">
            <a:avLst/>
          </a:prstGeom>
        </p:spPr>
      </p:pic>
      <p:sp>
        <p:nvSpPr>
          <p:cNvPr id="35" name="TextBox 34">
            <a:extLst>
              <a:ext uri="{FF2B5EF4-FFF2-40B4-BE49-F238E27FC236}">
                <a16:creationId xmlns:a16="http://schemas.microsoft.com/office/drawing/2014/main" id="{C4E01DAD-AA04-1CEA-3062-6957D0B15E58}"/>
              </a:ext>
            </a:extLst>
          </p:cNvPr>
          <p:cNvSpPr txBox="1"/>
          <p:nvPr/>
        </p:nvSpPr>
        <p:spPr>
          <a:xfrm>
            <a:off x="-1" y="0"/>
            <a:ext cx="2756453" cy="2062103"/>
          </a:xfrm>
          <a:prstGeom prst="rect">
            <a:avLst/>
          </a:prstGeom>
          <a:noFill/>
        </p:spPr>
        <p:txBody>
          <a:bodyPr wrap="square">
            <a:spAutoFit/>
          </a:bodyPr>
          <a:lstStyle/>
          <a:p>
            <a:r>
              <a:rPr lang="en-IN" sz="3200" b="1" dirty="0">
                <a:solidFill>
                  <a:schemeClr val="tx1">
                    <a:lumMod val="95000"/>
                    <a:lumOff val="5000"/>
                  </a:schemeClr>
                </a:solidFill>
                <a:latin typeface="+mj-lt"/>
                <a:cs typeface="Calibri"/>
              </a:rPr>
              <a:t>Evaluating Metrics of all the 4 models to compare :</a:t>
            </a:r>
          </a:p>
        </p:txBody>
      </p:sp>
    </p:spTree>
    <p:extLst>
      <p:ext uri="{BB962C8B-B14F-4D97-AF65-F5344CB8AC3E}">
        <p14:creationId xmlns:p14="http://schemas.microsoft.com/office/powerpoint/2010/main" val="110504345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DB149E-BB6E-974E-DF61-C4B18917AD27}"/>
              </a:ext>
            </a:extLst>
          </p:cNvPr>
          <p:cNvSpPr txBox="1"/>
          <p:nvPr/>
        </p:nvSpPr>
        <p:spPr>
          <a:xfrm>
            <a:off x="99391" y="-31682"/>
            <a:ext cx="6235148" cy="646331"/>
          </a:xfrm>
          <a:prstGeom prst="rect">
            <a:avLst/>
          </a:prstGeom>
          <a:noFill/>
        </p:spPr>
        <p:txBody>
          <a:bodyPr wrap="square">
            <a:spAutoFit/>
          </a:bodyPr>
          <a:lstStyle>
            <a:defPPr>
              <a:defRPr lang="en-US"/>
            </a:defPPr>
            <a:lvl1pPr>
              <a:defRPr sz="3600" b="1" u="sng">
                <a:solidFill>
                  <a:srgbClr val="000080"/>
                </a:solidFill>
                <a:latin typeface="+mj-lt"/>
                <a:cs typeface="Calibri"/>
              </a:defRPr>
            </a:lvl1pPr>
          </a:lstStyle>
          <a:p>
            <a:r>
              <a:rPr lang="en-IN" dirty="0"/>
              <a:t>Resampling and splitting the data</a:t>
            </a:r>
          </a:p>
        </p:txBody>
      </p:sp>
      <p:pic>
        <p:nvPicPr>
          <p:cNvPr id="5" name="Picture 4">
            <a:extLst>
              <a:ext uri="{FF2B5EF4-FFF2-40B4-BE49-F238E27FC236}">
                <a16:creationId xmlns:a16="http://schemas.microsoft.com/office/drawing/2014/main" id="{94D03563-50C6-16BB-AC94-4D17642A41E2}"/>
              </a:ext>
            </a:extLst>
          </p:cNvPr>
          <p:cNvPicPr>
            <a:picLocks noChangeAspect="1"/>
          </p:cNvPicPr>
          <p:nvPr/>
        </p:nvPicPr>
        <p:blipFill>
          <a:blip r:embed="rId2"/>
          <a:stretch>
            <a:fillRect/>
          </a:stretch>
        </p:blipFill>
        <p:spPr>
          <a:xfrm>
            <a:off x="1225899" y="2406205"/>
            <a:ext cx="9488453" cy="3837146"/>
          </a:xfrm>
          <a:prstGeom prst="rect">
            <a:avLst/>
          </a:prstGeom>
        </p:spPr>
      </p:pic>
      <p:pic>
        <p:nvPicPr>
          <p:cNvPr id="4" name="Picture 3">
            <a:extLst>
              <a:ext uri="{FF2B5EF4-FFF2-40B4-BE49-F238E27FC236}">
                <a16:creationId xmlns:a16="http://schemas.microsoft.com/office/drawing/2014/main" id="{E1CB9FC9-727E-003C-5060-0DA5C48A3D1A}"/>
              </a:ext>
            </a:extLst>
          </p:cNvPr>
          <p:cNvPicPr>
            <a:picLocks noChangeAspect="1"/>
          </p:cNvPicPr>
          <p:nvPr/>
        </p:nvPicPr>
        <p:blipFill>
          <a:blip r:embed="rId3"/>
          <a:stretch>
            <a:fillRect/>
          </a:stretch>
        </p:blipFill>
        <p:spPr>
          <a:xfrm>
            <a:off x="3216966" y="570053"/>
            <a:ext cx="3860240" cy="1606705"/>
          </a:xfrm>
          <a:prstGeom prst="rect">
            <a:avLst/>
          </a:prstGeom>
        </p:spPr>
      </p:pic>
      <p:pic>
        <p:nvPicPr>
          <p:cNvPr id="7" name="Picture 6">
            <a:extLst>
              <a:ext uri="{FF2B5EF4-FFF2-40B4-BE49-F238E27FC236}">
                <a16:creationId xmlns:a16="http://schemas.microsoft.com/office/drawing/2014/main" id="{BB5F9137-D4E9-66F0-57DB-DDD1DF38EFEC}"/>
              </a:ext>
            </a:extLst>
          </p:cNvPr>
          <p:cNvPicPr>
            <a:picLocks noChangeAspect="1"/>
          </p:cNvPicPr>
          <p:nvPr/>
        </p:nvPicPr>
        <p:blipFill>
          <a:blip r:embed="rId4"/>
          <a:stretch>
            <a:fillRect/>
          </a:stretch>
        </p:blipFill>
        <p:spPr>
          <a:xfrm>
            <a:off x="305970" y="614649"/>
            <a:ext cx="1733550" cy="646330"/>
          </a:xfrm>
          <a:prstGeom prst="rect">
            <a:avLst/>
          </a:prstGeom>
        </p:spPr>
      </p:pic>
      <p:sp>
        <p:nvSpPr>
          <p:cNvPr id="8" name="Plus Sign 7">
            <a:extLst>
              <a:ext uri="{FF2B5EF4-FFF2-40B4-BE49-F238E27FC236}">
                <a16:creationId xmlns:a16="http://schemas.microsoft.com/office/drawing/2014/main" id="{27EFAB5A-383B-B08E-63DF-B24E49B671D3}"/>
              </a:ext>
            </a:extLst>
          </p:cNvPr>
          <p:cNvSpPr/>
          <p:nvPr/>
        </p:nvSpPr>
        <p:spPr>
          <a:xfrm>
            <a:off x="4164488" y="889320"/>
            <a:ext cx="338203" cy="281181"/>
          </a:xfrm>
          <a:prstGeom prst="mathPlus">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54ADCCEC-925B-E6D3-E9BF-3FD1F0511B8E}"/>
              </a:ext>
            </a:extLst>
          </p:cNvPr>
          <p:cNvSpPr/>
          <p:nvPr/>
        </p:nvSpPr>
        <p:spPr>
          <a:xfrm>
            <a:off x="4502691" y="844096"/>
            <a:ext cx="2236312" cy="411661"/>
          </a:xfrm>
          <a:prstGeom prst="rect">
            <a:avLst/>
          </a:prstGeom>
          <a:solidFill>
            <a:srgbClr val="0B760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1546</a:t>
            </a:r>
            <a:endParaRPr lang="en-IN" dirty="0">
              <a:ln>
                <a:solidFill>
                  <a:schemeClr val="bg1"/>
                </a:solidFill>
              </a:ln>
              <a:solidFill>
                <a:schemeClr val="bg1"/>
              </a:solidFill>
            </a:endParaRPr>
          </a:p>
        </p:txBody>
      </p:sp>
      <p:sp>
        <p:nvSpPr>
          <p:cNvPr id="10" name="Equals 9">
            <a:extLst>
              <a:ext uri="{FF2B5EF4-FFF2-40B4-BE49-F238E27FC236}">
                <a16:creationId xmlns:a16="http://schemas.microsoft.com/office/drawing/2014/main" id="{AD3AB1B4-F732-0E5C-085F-F116BB52DAC3}"/>
              </a:ext>
            </a:extLst>
          </p:cNvPr>
          <p:cNvSpPr/>
          <p:nvPr/>
        </p:nvSpPr>
        <p:spPr>
          <a:xfrm>
            <a:off x="6751529" y="889320"/>
            <a:ext cx="438411" cy="281181"/>
          </a:xfrm>
          <a:prstGeom prst="mathEqual">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TextBox 10">
            <a:extLst>
              <a:ext uri="{FF2B5EF4-FFF2-40B4-BE49-F238E27FC236}">
                <a16:creationId xmlns:a16="http://schemas.microsoft.com/office/drawing/2014/main" id="{53171A9A-6D8A-B460-364A-D4A37D6D800A}"/>
              </a:ext>
            </a:extLst>
          </p:cNvPr>
          <p:cNvSpPr txBox="1"/>
          <p:nvPr/>
        </p:nvSpPr>
        <p:spPr>
          <a:xfrm>
            <a:off x="7089732" y="844096"/>
            <a:ext cx="652743" cy="369332"/>
          </a:xfrm>
          <a:prstGeom prst="rect">
            <a:avLst/>
          </a:prstGeom>
          <a:noFill/>
        </p:spPr>
        <p:txBody>
          <a:bodyPr wrap="none" rtlCol="0">
            <a:spAutoFit/>
          </a:bodyPr>
          <a:lstStyle/>
          <a:p>
            <a:r>
              <a:rPr lang="en-US" dirty="0"/>
              <a:t>1879</a:t>
            </a:r>
            <a:endParaRPr lang="en-IN" dirty="0"/>
          </a:p>
        </p:txBody>
      </p:sp>
    </p:spTree>
    <p:extLst>
      <p:ext uri="{BB962C8B-B14F-4D97-AF65-F5344CB8AC3E}">
        <p14:creationId xmlns:p14="http://schemas.microsoft.com/office/powerpoint/2010/main" val="16811991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8DE699-F4CE-F613-8E1A-65B7427E7E08}"/>
              </a:ext>
            </a:extLst>
          </p:cNvPr>
          <p:cNvPicPr>
            <a:picLocks noChangeAspect="1"/>
          </p:cNvPicPr>
          <p:nvPr/>
        </p:nvPicPr>
        <p:blipFill>
          <a:blip r:embed="rId2"/>
          <a:stretch>
            <a:fillRect/>
          </a:stretch>
        </p:blipFill>
        <p:spPr>
          <a:xfrm>
            <a:off x="-1" y="490330"/>
            <a:ext cx="6078071" cy="6367670"/>
          </a:xfrm>
          <a:prstGeom prst="rect">
            <a:avLst/>
          </a:prstGeom>
        </p:spPr>
      </p:pic>
      <p:pic>
        <p:nvPicPr>
          <p:cNvPr id="7" name="Picture 6">
            <a:extLst>
              <a:ext uri="{FF2B5EF4-FFF2-40B4-BE49-F238E27FC236}">
                <a16:creationId xmlns:a16="http://schemas.microsoft.com/office/drawing/2014/main" id="{001C9990-1BF0-C345-0DDC-9C361C1311D3}"/>
              </a:ext>
            </a:extLst>
          </p:cNvPr>
          <p:cNvPicPr>
            <a:picLocks noChangeAspect="1"/>
          </p:cNvPicPr>
          <p:nvPr/>
        </p:nvPicPr>
        <p:blipFill>
          <a:blip r:embed="rId3"/>
          <a:stretch>
            <a:fillRect/>
          </a:stretch>
        </p:blipFill>
        <p:spPr>
          <a:xfrm>
            <a:off x="5177270" y="3429001"/>
            <a:ext cx="7014730" cy="2494722"/>
          </a:xfrm>
          <a:prstGeom prst="rect">
            <a:avLst/>
          </a:prstGeom>
        </p:spPr>
      </p:pic>
      <p:sp>
        <p:nvSpPr>
          <p:cNvPr id="9" name="TextBox 8">
            <a:extLst>
              <a:ext uri="{FF2B5EF4-FFF2-40B4-BE49-F238E27FC236}">
                <a16:creationId xmlns:a16="http://schemas.microsoft.com/office/drawing/2014/main" id="{BE841A8B-103E-5F8B-ED7C-561378B498A0}"/>
              </a:ext>
            </a:extLst>
          </p:cNvPr>
          <p:cNvSpPr txBox="1"/>
          <p:nvPr/>
        </p:nvSpPr>
        <p:spPr>
          <a:xfrm>
            <a:off x="0" y="0"/>
            <a:ext cx="6235148" cy="584775"/>
          </a:xfrm>
          <a:prstGeom prst="rect">
            <a:avLst/>
          </a:prstGeom>
          <a:noFill/>
        </p:spPr>
        <p:txBody>
          <a:bodyPr wrap="square">
            <a:spAutoFit/>
          </a:bodyPr>
          <a:lstStyle>
            <a:defPPr>
              <a:defRPr lang="en-US"/>
            </a:defPPr>
            <a:lvl1pPr>
              <a:defRPr sz="3600" b="1" u="sng">
                <a:solidFill>
                  <a:srgbClr val="000080"/>
                </a:solidFill>
                <a:latin typeface="+mj-lt"/>
                <a:cs typeface="Calibri"/>
              </a:defRPr>
            </a:lvl1pPr>
          </a:lstStyle>
          <a:p>
            <a:r>
              <a:rPr lang="en-IN" sz="3200" dirty="0"/>
              <a:t>Modelling on Resampled Data</a:t>
            </a:r>
          </a:p>
        </p:txBody>
      </p:sp>
    </p:spTree>
    <p:extLst>
      <p:ext uri="{BB962C8B-B14F-4D97-AF65-F5344CB8AC3E}">
        <p14:creationId xmlns:p14="http://schemas.microsoft.com/office/powerpoint/2010/main" val="327821076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AC95EF-9EFB-6ADF-9487-044709230AC4}"/>
              </a:ext>
            </a:extLst>
          </p:cNvPr>
          <p:cNvPicPr>
            <a:picLocks noChangeAspect="1"/>
          </p:cNvPicPr>
          <p:nvPr/>
        </p:nvPicPr>
        <p:blipFill>
          <a:blip r:embed="rId2"/>
          <a:stretch>
            <a:fillRect/>
          </a:stretch>
        </p:blipFill>
        <p:spPr>
          <a:xfrm>
            <a:off x="0" y="1643268"/>
            <a:ext cx="2858365" cy="4174438"/>
          </a:xfrm>
          <a:prstGeom prst="rect">
            <a:avLst/>
          </a:prstGeom>
        </p:spPr>
      </p:pic>
      <p:pic>
        <p:nvPicPr>
          <p:cNvPr id="5" name="Picture 4">
            <a:extLst>
              <a:ext uri="{FF2B5EF4-FFF2-40B4-BE49-F238E27FC236}">
                <a16:creationId xmlns:a16="http://schemas.microsoft.com/office/drawing/2014/main" id="{C997C73E-605A-4820-9B60-216F91C3E4E8}"/>
              </a:ext>
            </a:extLst>
          </p:cNvPr>
          <p:cNvPicPr>
            <a:picLocks noChangeAspect="1"/>
          </p:cNvPicPr>
          <p:nvPr/>
        </p:nvPicPr>
        <p:blipFill>
          <a:blip r:embed="rId3"/>
          <a:stretch>
            <a:fillRect/>
          </a:stretch>
        </p:blipFill>
        <p:spPr>
          <a:xfrm>
            <a:off x="3065897" y="1643265"/>
            <a:ext cx="2960281" cy="4174438"/>
          </a:xfrm>
          <a:prstGeom prst="rect">
            <a:avLst/>
          </a:prstGeom>
        </p:spPr>
      </p:pic>
      <p:pic>
        <p:nvPicPr>
          <p:cNvPr id="7" name="Picture 6">
            <a:extLst>
              <a:ext uri="{FF2B5EF4-FFF2-40B4-BE49-F238E27FC236}">
                <a16:creationId xmlns:a16="http://schemas.microsoft.com/office/drawing/2014/main" id="{FBDAE3A1-738D-9A81-9B78-5AB243B2A581}"/>
              </a:ext>
            </a:extLst>
          </p:cNvPr>
          <p:cNvPicPr>
            <a:picLocks noChangeAspect="1"/>
          </p:cNvPicPr>
          <p:nvPr/>
        </p:nvPicPr>
        <p:blipFill>
          <a:blip r:embed="rId4"/>
          <a:stretch>
            <a:fillRect/>
          </a:stretch>
        </p:blipFill>
        <p:spPr>
          <a:xfrm>
            <a:off x="6233711" y="1643265"/>
            <a:ext cx="2890615" cy="4174438"/>
          </a:xfrm>
          <a:prstGeom prst="rect">
            <a:avLst/>
          </a:prstGeom>
        </p:spPr>
      </p:pic>
      <p:pic>
        <p:nvPicPr>
          <p:cNvPr id="9" name="Picture 8">
            <a:extLst>
              <a:ext uri="{FF2B5EF4-FFF2-40B4-BE49-F238E27FC236}">
                <a16:creationId xmlns:a16="http://schemas.microsoft.com/office/drawing/2014/main" id="{D2B9FDA1-4CCB-B6DA-1310-D00A41B9B7F2}"/>
              </a:ext>
            </a:extLst>
          </p:cNvPr>
          <p:cNvPicPr>
            <a:picLocks noChangeAspect="1"/>
          </p:cNvPicPr>
          <p:nvPr/>
        </p:nvPicPr>
        <p:blipFill>
          <a:blip r:embed="rId5"/>
          <a:stretch>
            <a:fillRect/>
          </a:stretch>
        </p:blipFill>
        <p:spPr>
          <a:xfrm>
            <a:off x="9278163" y="1643265"/>
            <a:ext cx="2913837" cy="4174438"/>
          </a:xfrm>
          <a:prstGeom prst="rect">
            <a:avLst/>
          </a:prstGeom>
        </p:spPr>
      </p:pic>
      <p:sp>
        <p:nvSpPr>
          <p:cNvPr id="10" name="TextBox 9">
            <a:extLst>
              <a:ext uri="{FF2B5EF4-FFF2-40B4-BE49-F238E27FC236}">
                <a16:creationId xmlns:a16="http://schemas.microsoft.com/office/drawing/2014/main" id="{F8471D3F-EC97-859E-4E75-2C0C34A35D9D}"/>
              </a:ext>
            </a:extLst>
          </p:cNvPr>
          <p:cNvSpPr txBox="1"/>
          <p:nvPr/>
        </p:nvSpPr>
        <p:spPr>
          <a:xfrm>
            <a:off x="0" y="468771"/>
            <a:ext cx="8574158" cy="1077218"/>
          </a:xfrm>
          <a:prstGeom prst="rect">
            <a:avLst/>
          </a:prstGeom>
          <a:noFill/>
        </p:spPr>
        <p:txBody>
          <a:bodyPr wrap="square">
            <a:spAutoFit/>
          </a:bodyPr>
          <a:lstStyle/>
          <a:p>
            <a:r>
              <a:rPr lang="en-IN" sz="3200" b="1" dirty="0">
                <a:solidFill>
                  <a:schemeClr val="tx1">
                    <a:lumMod val="95000"/>
                    <a:lumOff val="5000"/>
                  </a:schemeClr>
                </a:solidFill>
                <a:latin typeface="+mj-lt"/>
                <a:cs typeface="Calibri"/>
              </a:rPr>
              <a:t>Evaluating Metrics of all the 4 models Trained on Resampled data :</a:t>
            </a:r>
          </a:p>
        </p:txBody>
      </p:sp>
    </p:spTree>
    <p:extLst>
      <p:ext uri="{BB962C8B-B14F-4D97-AF65-F5344CB8AC3E}">
        <p14:creationId xmlns:p14="http://schemas.microsoft.com/office/powerpoint/2010/main" val="357893064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53E5C3-597E-3D3C-9321-D32DE05083E1}"/>
              </a:ext>
            </a:extLst>
          </p:cNvPr>
          <p:cNvPicPr>
            <a:picLocks noChangeAspect="1"/>
          </p:cNvPicPr>
          <p:nvPr/>
        </p:nvPicPr>
        <p:blipFill>
          <a:blip r:embed="rId2"/>
          <a:stretch>
            <a:fillRect/>
          </a:stretch>
        </p:blipFill>
        <p:spPr>
          <a:xfrm>
            <a:off x="885265" y="720709"/>
            <a:ext cx="8985264" cy="2954614"/>
          </a:xfrm>
          <a:prstGeom prst="rect">
            <a:avLst/>
          </a:prstGeom>
        </p:spPr>
      </p:pic>
      <p:pic>
        <p:nvPicPr>
          <p:cNvPr id="8" name="Picture 7">
            <a:extLst>
              <a:ext uri="{FF2B5EF4-FFF2-40B4-BE49-F238E27FC236}">
                <a16:creationId xmlns:a16="http://schemas.microsoft.com/office/drawing/2014/main" id="{A6B7E78B-4C08-BCE8-44B6-F478EC2F661E}"/>
              </a:ext>
            </a:extLst>
          </p:cNvPr>
          <p:cNvPicPr>
            <a:picLocks noChangeAspect="1"/>
          </p:cNvPicPr>
          <p:nvPr/>
        </p:nvPicPr>
        <p:blipFill>
          <a:blip r:embed="rId3"/>
          <a:stretch>
            <a:fillRect/>
          </a:stretch>
        </p:blipFill>
        <p:spPr>
          <a:xfrm>
            <a:off x="5391336" y="4017875"/>
            <a:ext cx="3933163" cy="2658527"/>
          </a:xfrm>
          <a:prstGeom prst="rect">
            <a:avLst/>
          </a:prstGeom>
        </p:spPr>
      </p:pic>
      <p:pic>
        <p:nvPicPr>
          <p:cNvPr id="10" name="Picture 9">
            <a:extLst>
              <a:ext uri="{FF2B5EF4-FFF2-40B4-BE49-F238E27FC236}">
                <a16:creationId xmlns:a16="http://schemas.microsoft.com/office/drawing/2014/main" id="{2F95379E-6FA5-13C0-18AD-A8776ADA25AD}"/>
              </a:ext>
            </a:extLst>
          </p:cNvPr>
          <p:cNvPicPr>
            <a:picLocks noChangeAspect="1"/>
          </p:cNvPicPr>
          <p:nvPr/>
        </p:nvPicPr>
        <p:blipFill>
          <a:blip r:embed="rId4"/>
          <a:stretch>
            <a:fillRect/>
          </a:stretch>
        </p:blipFill>
        <p:spPr>
          <a:xfrm>
            <a:off x="885265" y="4017089"/>
            <a:ext cx="3834634" cy="2659313"/>
          </a:xfrm>
          <a:prstGeom prst="rect">
            <a:avLst/>
          </a:prstGeom>
        </p:spPr>
      </p:pic>
      <p:grpSp>
        <p:nvGrpSpPr>
          <p:cNvPr id="11" name="Group 10">
            <a:extLst>
              <a:ext uri="{FF2B5EF4-FFF2-40B4-BE49-F238E27FC236}">
                <a16:creationId xmlns:a16="http://schemas.microsoft.com/office/drawing/2014/main" id="{ADE42D11-1335-15F1-7915-95383B9D82D5}"/>
              </a:ext>
            </a:extLst>
          </p:cNvPr>
          <p:cNvGrpSpPr/>
          <p:nvPr/>
        </p:nvGrpSpPr>
        <p:grpSpPr>
          <a:xfrm>
            <a:off x="9438458" y="4017089"/>
            <a:ext cx="2631782" cy="2659313"/>
            <a:chOff x="2696914" y="-153496"/>
            <a:chExt cx="5142070" cy="5185978"/>
          </a:xfrm>
        </p:grpSpPr>
        <p:sp>
          <p:nvSpPr>
            <p:cNvPr id="12" name="TextBox 11">
              <a:extLst>
                <a:ext uri="{FF2B5EF4-FFF2-40B4-BE49-F238E27FC236}">
                  <a16:creationId xmlns:a16="http://schemas.microsoft.com/office/drawing/2014/main" id="{D57D7D20-4AA7-1CB2-ECC0-E94F981284A8}"/>
                </a:ext>
              </a:extLst>
            </p:cNvPr>
            <p:cNvSpPr txBox="1">
              <a:spLocks/>
            </p:cNvSpPr>
            <p:nvPr/>
          </p:nvSpPr>
          <p:spPr>
            <a:xfrm rot="16200000">
              <a:off x="1955916" y="2336988"/>
              <a:ext cx="1978106" cy="496110"/>
            </a:xfrm>
            <a:prstGeom prst="rect">
              <a:avLst/>
            </a:prstGeom>
            <a:noFill/>
          </p:spPr>
          <p:txBody>
            <a:bodyPr wrap="square" rtlCol="0">
              <a:spAutoFit/>
            </a:bodyPr>
            <a:lstStyle/>
            <a:p>
              <a:r>
                <a:rPr lang="en-US" sz="1050" b="1" dirty="0">
                  <a:solidFill>
                    <a:schemeClr val="tx1">
                      <a:lumMod val="95000"/>
                      <a:lumOff val="5000"/>
                    </a:schemeClr>
                  </a:solidFill>
                </a:rPr>
                <a:t>True Values</a:t>
              </a:r>
              <a:endParaRPr lang="en-IN" sz="1050" b="1" dirty="0">
                <a:solidFill>
                  <a:schemeClr val="tx1">
                    <a:lumMod val="95000"/>
                    <a:lumOff val="5000"/>
                  </a:schemeClr>
                </a:solidFill>
              </a:endParaRPr>
            </a:p>
          </p:txBody>
        </p:sp>
        <p:sp>
          <p:nvSpPr>
            <p:cNvPr id="13" name="Rectangle 12">
              <a:extLst>
                <a:ext uri="{FF2B5EF4-FFF2-40B4-BE49-F238E27FC236}">
                  <a16:creationId xmlns:a16="http://schemas.microsoft.com/office/drawing/2014/main" id="{A3CC27DB-F3B6-D0A7-1A66-F62BEEE40F62}"/>
                </a:ext>
              </a:extLst>
            </p:cNvPr>
            <p:cNvSpPr>
              <a:spLocks/>
            </p:cNvSpPr>
            <p:nvPr/>
          </p:nvSpPr>
          <p:spPr>
            <a:xfrm>
              <a:off x="3534516" y="757259"/>
              <a:ext cx="4189422" cy="427522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lumMod val="95000"/>
                    <a:lumOff val="5000"/>
                  </a:schemeClr>
                </a:solidFill>
              </a:endParaRPr>
            </a:p>
          </p:txBody>
        </p:sp>
        <p:sp>
          <p:nvSpPr>
            <p:cNvPr id="14" name="Rectangle 13">
              <a:extLst>
                <a:ext uri="{FF2B5EF4-FFF2-40B4-BE49-F238E27FC236}">
                  <a16:creationId xmlns:a16="http://schemas.microsoft.com/office/drawing/2014/main" id="{A1A6CBBF-1CEC-DD84-2FD0-1E368C7674AB}"/>
                </a:ext>
              </a:extLst>
            </p:cNvPr>
            <p:cNvSpPr>
              <a:spLocks/>
            </p:cNvSpPr>
            <p:nvPr/>
          </p:nvSpPr>
          <p:spPr>
            <a:xfrm>
              <a:off x="5652665" y="750195"/>
              <a:ext cx="2095528" cy="213478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TextBox 14">
              <a:extLst>
                <a:ext uri="{FF2B5EF4-FFF2-40B4-BE49-F238E27FC236}">
                  <a16:creationId xmlns:a16="http://schemas.microsoft.com/office/drawing/2014/main" id="{01D02BF3-C102-CD7C-4551-705D9A69B2E9}"/>
                </a:ext>
              </a:extLst>
            </p:cNvPr>
            <p:cNvSpPr txBox="1">
              <a:spLocks/>
            </p:cNvSpPr>
            <p:nvPr/>
          </p:nvSpPr>
          <p:spPr>
            <a:xfrm>
              <a:off x="4436850" y="-153496"/>
              <a:ext cx="2212342" cy="495167"/>
            </a:xfrm>
            <a:prstGeom prst="rect">
              <a:avLst/>
            </a:prstGeom>
            <a:noFill/>
          </p:spPr>
          <p:txBody>
            <a:bodyPr wrap="square" rtlCol="0">
              <a:spAutoFit/>
            </a:bodyPr>
            <a:lstStyle/>
            <a:p>
              <a:r>
                <a:rPr lang="en-US" sz="1050" b="1" dirty="0">
                  <a:solidFill>
                    <a:schemeClr val="tx1">
                      <a:lumMod val="95000"/>
                      <a:lumOff val="5000"/>
                    </a:schemeClr>
                  </a:solidFill>
                </a:rPr>
                <a:t>Predicted Values</a:t>
              </a:r>
              <a:endParaRPr lang="en-IN" sz="1050" b="1" dirty="0">
                <a:solidFill>
                  <a:schemeClr val="tx1">
                    <a:lumMod val="95000"/>
                    <a:lumOff val="5000"/>
                  </a:schemeClr>
                </a:solidFill>
              </a:endParaRPr>
            </a:p>
          </p:txBody>
        </p:sp>
        <p:sp>
          <p:nvSpPr>
            <p:cNvPr id="16" name="Rectangle 15">
              <a:extLst>
                <a:ext uri="{FF2B5EF4-FFF2-40B4-BE49-F238E27FC236}">
                  <a16:creationId xmlns:a16="http://schemas.microsoft.com/office/drawing/2014/main" id="{F39A9381-1939-6644-2CFC-0C1C9EA5C31F}"/>
                </a:ext>
              </a:extLst>
            </p:cNvPr>
            <p:cNvSpPr>
              <a:spLocks/>
            </p:cNvSpPr>
            <p:nvPr/>
          </p:nvSpPr>
          <p:spPr>
            <a:xfrm>
              <a:off x="3534516" y="2891910"/>
              <a:ext cx="2116668" cy="214057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7" name="TextBox 16">
              <a:extLst>
                <a:ext uri="{FF2B5EF4-FFF2-40B4-BE49-F238E27FC236}">
                  <a16:creationId xmlns:a16="http://schemas.microsoft.com/office/drawing/2014/main" id="{5D501C6D-60DE-1174-3C68-64E670B2AE2A}"/>
                </a:ext>
              </a:extLst>
            </p:cNvPr>
            <p:cNvSpPr txBox="1">
              <a:spLocks/>
            </p:cNvSpPr>
            <p:nvPr/>
          </p:nvSpPr>
          <p:spPr>
            <a:xfrm>
              <a:off x="3039031" y="1748645"/>
              <a:ext cx="495485" cy="495167"/>
            </a:xfrm>
            <a:prstGeom prst="rect">
              <a:avLst/>
            </a:prstGeom>
            <a:noFill/>
          </p:spPr>
          <p:txBody>
            <a:bodyPr wrap="none" rtlCol="0">
              <a:spAutoFit/>
            </a:bodyPr>
            <a:lstStyle/>
            <a:p>
              <a:r>
                <a:rPr lang="en-US" sz="1050" b="1" dirty="0"/>
                <a:t>0</a:t>
              </a:r>
              <a:endParaRPr lang="en-IN" sz="1050" b="1" dirty="0"/>
            </a:p>
          </p:txBody>
        </p:sp>
        <p:sp>
          <p:nvSpPr>
            <p:cNvPr id="18" name="TextBox 17">
              <a:extLst>
                <a:ext uri="{FF2B5EF4-FFF2-40B4-BE49-F238E27FC236}">
                  <a16:creationId xmlns:a16="http://schemas.microsoft.com/office/drawing/2014/main" id="{44028E40-2CE9-FE2C-4675-6B3D06153906}"/>
                </a:ext>
              </a:extLst>
            </p:cNvPr>
            <p:cNvSpPr txBox="1">
              <a:spLocks/>
            </p:cNvSpPr>
            <p:nvPr/>
          </p:nvSpPr>
          <p:spPr>
            <a:xfrm>
              <a:off x="4479760" y="258560"/>
              <a:ext cx="495485" cy="495167"/>
            </a:xfrm>
            <a:prstGeom prst="rect">
              <a:avLst/>
            </a:prstGeom>
            <a:noFill/>
          </p:spPr>
          <p:txBody>
            <a:bodyPr wrap="none" rtlCol="0">
              <a:spAutoFit/>
            </a:bodyPr>
            <a:lstStyle/>
            <a:p>
              <a:r>
                <a:rPr lang="en-US" sz="1050" b="1" dirty="0"/>
                <a:t>0</a:t>
              </a:r>
              <a:endParaRPr lang="en-IN" sz="1050" b="1" dirty="0"/>
            </a:p>
          </p:txBody>
        </p:sp>
        <p:sp>
          <p:nvSpPr>
            <p:cNvPr id="19" name="TextBox 18">
              <a:extLst>
                <a:ext uri="{FF2B5EF4-FFF2-40B4-BE49-F238E27FC236}">
                  <a16:creationId xmlns:a16="http://schemas.microsoft.com/office/drawing/2014/main" id="{E513E5CE-63EF-DB49-5ABA-DC5E9474C81F}"/>
                </a:ext>
              </a:extLst>
            </p:cNvPr>
            <p:cNvSpPr txBox="1">
              <a:spLocks/>
            </p:cNvSpPr>
            <p:nvPr/>
          </p:nvSpPr>
          <p:spPr>
            <a:xfrm>
              <a:off x="3155234" y="3598651"/>
              <a:ext cx="495485" cy="495167"/>
            </a:xfrm>
            <a:prstGeom prst="rect">
              <a:avLst/>
            </a:prstGeom>
            <a:noFill/>
          </p:spPr>
          <p:txBody>
            <a:bodyPr wrap="none" rtlCol="0">
              <a:spAutoFit/>
            </a:bodyPr>
            <a:lstStyle/>
            <a:p>
              <a:r>
                <a:rPr lang="en-US" sz="1050" b="1" dirty="0"/>
                <a:t>1</a:t>
              </a:r>
              <a:endParaRPr lang="en-IN" sz="1050" b="1" dirty="0"/>
            </a:p>
          </p:txBody>
        </p:sp>
        <p:sp>
          <p:nvSpPr>
            <p:cNvPr id="20" name="TextBox 19">
              <a:extLst>
                <a:ext uri="{FF2B5EF4-FFF2-40B4-BE49-F238E27FC236}">
                  <a16:creationId xmlns:a16="http://schemas.microsoft.com/office/drawing/2014/main" id="{B10B49E3-5242-B805-76A0-85CB15945117}"/>
                </a:ext>
              </a:extLst>
            </p:cNvPr>
            <p:cNvSpPr txBox="1">
              <a:spLocks/>
            </p:cNvSpPr>
            <p:nvPr/>
          </p:nvSpPr>
          <p:spPr>
            <a:xfrm>
              <a:off x="6557366" y="202042"/>
              <a:ext cx="495485" cy="495167"/>
            </a:xfrm>
            <a:prstGeom prst="rect">
              <a:avLst/>
            </a:prstGeom>
            <a:noFill/>
          </p:spPr>
          <p:txBody>
            <a:bodyPr wrap="none" rtlCol="0">
              <a:spAutoFit/>
            </a:bodyPr>
            <a:lstStyle/>
            <a:p>
              <a:r>
                <a:rPr lang="en-US" sz="1050" b="1" dirty="0"/>
                <a:t>1</a:t>
              </a:r>
              <a:endParaRPr lang="en-IN" sz="1050" b="1" dirty="0"/>
            </a:p>
          </p:txBody>
        </p:sp>
        <p:sp>
          <p:nvSpPr>
            <p:cNvPr id="21" name="TextBox 20">
              <a:extLst>
                <a:ext uri="{FF2B5EF4-FFF2-40B4-BE49-F238E27FC236}">
                  <a16:creationId xmlns:a16="http://schemas.microsoft.com/office/drawing/2014/main" id="{74AE81F7-51B6-789B-21AD-D427EFDB4B11}"/>
                </a:ext>
              </a:extLst>
            </p:cNvPr>
            <p:cNvSpPr txBox="1">
              <a:spLocks/>
            </p:cNvSpPr>
            <p:nvPr/>
          </p:nvSpPr>
          <p:spPr>
            <a:xfrm>
              <a:off x="5725092" y="3741256"/>
              <a:ext cx="1998846" cy="495167"/>
            </a:xfrm>
            <a:prstGeom prst="rect">
              <a:avLst/>
            </a:prstGeom>
            <a:noFill/>
          </p:spPr>
          <p:txBody>
            <a:bodyPr wrap="none" rtlCol="0">
              <a:spAutoFit/>
            </a:bodyPr>
            <a:lstStyle/>
            <a:p>
              <a:r>
                <a:rPr lang="en-US" sz="1050" b="1" dirty="0"/>
                <a:t>TRUE POSITIVE</a:t>
              </a:r>
              <a:endParaRPr lang="en-IN" sz="1050" b="1" dirty="0"/>
            </a:p>
          </p:txBody>
        </p:sp>
        <p:sp>
          <p:nvSpPr>
            <p:cNvPr id="22" name="TextBox 21">
              <a:extLst>
                <a:ext uri="{FF2B5EF4-FFF2-40B4-BE49-F238E27FC236}">
                  <a16:creationId xmlns:a16="http://schemas.microsoft.com/office/drawing/2014/main" id="{A4889EF1-4010-C4CC-B967-E22C218EC038}"/>
                </a:ext>
              </a:extLst>
            </p:cNvPr>
            <p:cNvSpPr txBox="1">
              <a:spLocks/>
            </p:cNvSpPr>
            <p:nvPr/>
          </p:nvSpPr>
          <p:spPr>
            <a:xfrm>
              <a:off x="3508817" y="1748645"/>
              <a:ext cx="2114730" cy="495167"/>
            </a:xfrm>
            <a:prstGeom prst="rect">
              <a:avLst/>
            </a:prstGeom>
            <a:noFill/>
          </p:spPr>
          <p:txBody>
            <a:bodyPr wrap="none" rtlCol="0">
              <a:spAutoFit/>
            </a:bodyPr>
            <a:lstStyle/>
            <a:p>
              <a:r>
                <a:rPr lang="en-US" sz="1050" b="1" dirty="0"/>
                <a:t>TRUE NEGATIVE</a:t>
              </a:r>
              <a:endParaRPr lang="en-IN" sz="1050" b="1" dirty="0"/>
            </a:p>
          </p:txBody>
        </p:sp>
        <p:sp>
          <p:nvSpPr>
            <p:cNvPr id="23" name="TextBox 22">
              <a:extLst>
                <a:ext uri="{FF2B5EF4-FFF2-40B4-BE49-F238E27FC236}">
                  <a16:creationId xmlns:a16="http://schemas.microsoft.com/office/drawing/2014/main" id="{311FF93C-D3C5-14B4-9A89-6CC7A9C5FB22}"/>
                </a:ext>
              </a:extLst>
            </p:cNvPr>
            <p:cNvSpPr txBox="1">
              <a:spLocks/>
            </p:cNvSpPr>
            <p:nvPr/>
          </p:nvSpPr>
          <p:spPr>
            <a:xfrm>
              <a:off x="3569489" y="3714613"/>
              <a:ext cx="2183634" cy="495167"/>
            </a:xfrm>
            <a:prstGeom prst="rect">
              <a:avLst/>
            </a:prstGeom>
            <a:noFill/>
          </p:spPr>
          <p:txBody>
            <a:bodyPr wrap="none" rtlCol="0">
              <a:spAutoFit/>
            </a:bodyPr>
            <a:lstStyle/>
            <a:p>
              <a:r>
                <a:rPr lang="en-US" sz="1050" b="1" dirty="0"/>
                <a:t>FALSE NEGATIVE</a:t>
              </a:r>
              <a:endParaRPr lang="en-IN" sz="1050" b="1" dirty="0"/>
            </a:p>
          </p:txBody>
        </p:sp>
        <p:sp>
          <p:nvSpPr>
            <p:cNvPr id="24" name="TextBox 23">
              <a:extLst>
                <a:ext uri="{FF2B5EF4-FFF2-40B4-BE49-F238E27FC236}">
                  <a16:creationId xmlns:a16="http://schemas.microsoft.com/office/drawing/2014/main" id="{DEC70325-993F-C0E6-C361-41C1E7B152C1}"/>
                </a:ext>
              </a:extLst>
            </p:cNvPr>
            <p:cNvSpPr txBox="1">
              <a:spLocks/>
            </p:cNvSpPr>
            <p:nvPr/>
          </p:nvSpPr>
          <p:spPr>
            <a:xfrm>
              <a:off x="5771234" y="1748645"/>
              <a:ext cx="2067750" cy="495167"/>
            </a:xfrm>
            <a:prstGeom prst="rect">
              <a:avLst/>
            </a:prstGeom>
            <a:noFill/>
          </p:spPr>
          <p:txBody>
            <a:bodyPr wrap="none" rtlCol="0">
              <a:spAutoFit/>
            </a:bodyPr>
            <a:lstStyle/>
            <a:p>
              <a:r>
                <a:rPr lang="en-US" sz="1050" b="1" dirty="0"/>
                <a:t>FALSE POSITIVE</a:t>
              </a:r>
              <a:endParaRPr lang="en-IN" sz="1050" b="1" dirty="0"/>
            </a:p>
          </p:txBody>
        </p:sp>
      </p:grpSp>
      <p:sp>
        <p:nvSpPr>
          <p:cNvPr id="25" name="TextBox 24">
            <a:extLst>
              <a:ext uri="{FF2B5EF4-FFF2-40B4-BE49-F238E27FC236}">
                <a16:creationId xmlns:a16="http://schemas.microsoft.com/office/drawing/2014/main" id="{7CE9EEAE-505E-6D5A-DCB5-ADE1493ADEA8}"/>
              </a:ext>
            </a:extLst>
          </p:cNvPr>
          <p:cNvSpPr txBox="1"/>
          <p:nvPr/>
        </p:nvSpPr>
        <p:spPr>
          <a:xfrm>
            <a:off x="0" y="0"/>
            <a:ext cx="10429461" cy="646331"/>
          </a:xfrm>
          <a:prstGeom prst="rect">
            <a:avLst/>
          </a:prstGeom>
          <a:noFill/>
        </p:spPr>
        <p:txBody>
          <a:bodyPr wrap="square">
            <a:spAutoFit/>
          </a:bodyPr>
          <a:lstStyle/>
          <a:p>
            <a:r>
              <a:rPr lang="en-IN" sz="3600" b="1" u="sng" dirty="0">
                <a:solidFill>
                  <a:srgbClr val="000080"/>
                </a:solidFill>
                <a:latin typeface="+mj-lt"/>
                <a:cs typeface="Calibri"/>
              </a:rPr>
              <a:t>6. Evaluating Model Performance </a:t>
            </a:r>
            <a:r>
              <a:rPr lang="en-IN" sz="2000" b="1" u="none" dirty="0"/>
              <a:t>(on Resampled Data)</a:t>
            </a:r>
            <a:endParaRPr lang="en-IN" sz="2000" b="1" u="sng" dirty="0">
              <a:solidFill>
                <a:srgbClr val="000080"/>
              </a:solidFill>
              <a:cs typeface="Calibri"/>
            </a:endParaRPr>
          </a:p>
        </p:txBody>
      </p:sp>
    </p:spTree>
    <p:extLst>
      <p:ext uri="{BB962C8B-B14F-4D97-AF65-F5344CB8AC3E}">
        <p14:creationId xmlns:p14="http://schemas.microsoft.com/office/powerpoint/2010/main" val="413291727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0FB6EB-7B6B-6110-51C0-835510624DC2}"/>
              </a:ext>
            </a:extLst>
          </p:cNvPr>
          <p:cNvSpPr txBox="1"/>
          <p:nvPr/>
        </p:nvSpPr>
        <p:spPr>
          <a:xfrm>
            <a:off x="477282" y="733246"/>
            <a:ext cx="11422966"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u="sng" dirty="0">
                <a:solidFill>
                  <a:srgbClr val="000080"/>
                </a:solidFill>
                <a:latin typeface="+mj-lt"/>
                <a:ea typeface="Calibri"/>
                <a:cs typeface="Calibri"/>
              </a:rPr>
              <a:t>Source:</a:t>
            </a:r>
            <a:r>
              <a:rPr lang="en-US" sz="4000" b="1" dirty="0">
                <a:solidFill>
                  <a:srgbClr val="000080"/>
                </a:solidFill>
                <a:latin typeface="+mj-lt"/>
                <a:ea typeface="Calibri"/>
                <a:cs typeface="Calibri"/>
              </a:rPr>
              <a:t>	</a:t>
            </a:r>
          </a:p>
          <a:p>
            <a:r>
              <a:rPr lang="en-US" sz="4000" b="1" dirty="0">
                <a:solidFill>
                  <a:srgbClr val="000080"/>
                </a:solidFill>
                <a:latin typeface="+mj-lt"/>
                <a:ea typeface="Calibri"/>
                <a:cs typeface="Calibri"/>
              </a:rPr>
              <a:t>		</a:t>
            </a:r>
            <a:r>
              <a:rPr lang="en-US" sz="3200" dirty="0">
                <a:solidFill>
                  <a:srgbClr val="000000"/>
                </a:solidFill>
                <a:ea typeface="Calibri"/>
                <a:cs typeface="Calibri"/>
              </a:rPr>
              <a:t>Kaggle</a:t>
            </a:r>
            <a:endParaRPr lang="en-US" sz="2400" dirty="0">
              <a:solidFill>
                <a:srgbClr val="002060"/>
              </a:solidFill>
              <a:ea typeface="Calibri"/>
              <a:cs typeface="Calibri"/>
            </a:endParaRPr>
          </a:p>
          <a:p>
            <a:endParaRPr lang="en-US" sz="2400" dirty="0">
              <a:solidFill>
                <a:srgbClr val="002060"/>
              </a:solidFill>
              <a:ea typeface="Calibri"/>
              <a:cs typeface="Calibri"/>
            </a:endParaRPr>
          </a:p>
          <a:p>
            <a:endParaRPr lang="en-US" sz="2400" dirty="0">
              <a:solidFill>
                <a:srgbClr val="002060"/>
              </a:solidFill>
              <a:ea typeface="Calibri"/>
              <a:cs typeface="Calibri"/>
            </a:endParaRPr>
          </a:p>
          <a:p>
            <a:r>
              <a:rPr lang="en-US" sz="4000" b="1" u="sng" dirty="0">
                <a:solidFill>
                  <a:srgbClr val="000080"/>
                </a:solidFill>
                <a:latin typeface="+mj-lt"/>
                <a:cs typeface="Calibri"/>
              </a:rPr>
              <a:t>Problem statement:</a:t>
            </a:r>
          </a:p>
          <a:p>
            <a:endParaRPr lang="en-US" sz="4000" b="1" u="sng" dirty="0">
              <a:solidFill>
                <a:srgbClr val="000080"/>
              </a:solidFill>
              <a:latin typeface="+mj-lt"/>
              <a:cs typeface="Calibri"/>
            </a:endParaRPr>
          </a:p>
          <a:p>
            <a:r>
              <a:rPr lang="en-US" sz="3200" dirty="0">
                <a:solidFill>
                  <a:srgbClr val="000000"/>
                </a:solidFill>
                <a:cs typeface="Calibri"/>
              </a:rPr>
              <a:t>To develop a machine learning model that predicts a customer's response to an offer for a specific product or services. The model will enable targeted marketing strategies and optimize campaign effectiveness.</a:t>
            </a:r>
          </a:p>
        </p:txBody>
      </p:sp>
    </p:spTree>
    <p:extLst>
      <p:ext uri="{BB962C8B-B14F-4D97-AF65-F5344CB8AC3E}">
        <p14:creationId xmlns:p14="http://schemas.microsoft.com/office/powerpoint/2010/main" val="3868369881"/>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3C4623-1A87-4546-EE56-4B6CF348CA08}"/>
              </a:ext>
            </a:extLst>
          </p:cNvPr>
          <p:cNvSpPr txBox="1"/>
          <p:nvPr/>
        </p:nvSpPr>
        <p:spPr>
          <a:xfrm>
            <a:off x="0" y="0"/>
            <a:ext cx="2994991" cy="646331"/>
          </a:xfrm>
          <a:prstGeom prst="rect">
            <a:avLst/>
          </a:prstGeom>
          <a:noFill/>
        </p:spPr>
        <p:txBody>
          <a:bodyPr wrap="square">
            <a:spAutoFit/>
          </a:bodyPr>
          <a:lstStyle/>
          <a:p>
            <a:r>
              <a:rPr lang="en-IN" sz="3600" b="1" u="sng" dirty="0">
                <a:solidFill>
                  <a:srgbClr val="000080"/>
                </a:solidFill>
                <a:latin typeface="+mj-lt"/>
                <a:cs typeface="Calibri"/>
              </a:rPr>
              <a:t>7. Conclusion</a:t>
            </a:r>
          </a:p>
        </p:txBody>
      </p:sp>
      <p:sp>
        <p:nvSpPr>
          <p:cNvPr id="5" name="TextBox 4">
            <a:extLst>
              <a:ext uri="{FF2B5EF4-FFF2-40B4-BE49-F238E27FC236}">
                <a16:creationId xmlns:a16="http://schemas.microsoft.com/office/drawing/2014/main" id="{237AAE1F-8B45-44C0-AF8D-FD2E2A6539CA}"/>
              </a:ext>
            </a:extLst>
          </p:cNvPr>
          <p:cNvSpPr txBox="1"/>
          <p:nvPr/>
        </p:nvSpPr>
        <p:spPr>
          <a:xfrm>
            <a:off x="291548" y="1290792"/>
            <a:ext cx="10071652" cy="4708981"/>
          </a:xfrm>
          <a:prstGeom prst="rect">
            <a:avLst/>
          </a:prstGeom>
          <a:noFill/>
        </p:spPr>
        <p:txBody>
          <a:bodyPr wrap="square">
            <a:spAutoFit/>
          </a:bodyPr>
          <a:lstStyle/>
          <a:p>
            <a:r>
              <a:rPr lang="en-IN" sz="2000" dirty="0"/>
              <a:t>Based on the results obtained from the resampled data, it is evident that the Random Forest and Decision Tree models have performed the best. Since our business problem focuses on "enabling targeted marketing strategies and optimizing campaign effectiveness," the key criteria for selecting the best model are accuracy and f1 scores.</a:t>
            </a:r>
          </a:p>
          <a:p>
            <a:endParaRPr lang="en-IN" sz="2000" dirty="0"/>
          </a:p>
          <a:p>
            <a:r>
              <a:rPr lang="en-IN" sz="2000" dirty="0"/>
              <a:t>Among the two models, the Random Forest model stands out with the highest accuracy of 95.47% and the best f1 score of 95.60%. These metrics indicate that the Random Forest model demonstrates excellent predictive capabilities and can effectively identify </a:t>
            </a:r>
            <a:r>
              <a:rPr lang="en-US" sz="2000" dirty="0"/>
              <a:t>positive and negative responses from customers, making it a reliable and effective model for the task at hand.</a:t>
            </a:r>
          </a:p>
          <a:p>
            <a:endParaRPr lang="en-IN" sz="2000" dirty="0"/>
          </a:p>
          <a:p>
            <a:r>
              <a:rPr lang="en-IN" sz="2000" dirty="0"/>
              <a:t>Therefore, it is recommended to utilize the Random Forest model for predicting customer responses in your marketing campaigns. Its high accuracy and f1 scores make it a suitable choice for enabling targeted marketing strategies, ensuring that the campaigns are more efficient and successful in reaching the right audience and optimizing overall campaign effectiveness.</a:t>
            </a:r>
          </a:p>
        </p:txBody>
      </p:sp>
    </p:spTree>
    <p:extLst>
      <p:ext uri="{BB962C8B-B14F-4D97-AF65-F5344CB8AC3E}">
        <p14:creationId xmlns:p14="http://schemas.microsoft.com/office/powerpoint/2010/main" val="87739676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marketing campaign&#10;&#10;Description automatically generated">
            <a:extLst>
              <a:ext uri="{FF2B5EF4-FFF2-40B4-BE49-F238E27FC236}">
                <a16:creationId xmlns:a16="http://schemas.microsoft.com/office/drawing/2014/main" id="{60D371BB-8B48-6D0E-38FF-FB75C22101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026" y="628991"/>
            <a:ext cx="11111947" cy="6229009"/>
          </a:xfrm>
          <a:prstGeom prst="rect">
            <a:avLst/>
          </a:prstGeom>
        </p:spPr>
      </p:pic>
      <p:sp>
        <p:nvSpPr>
          <p:cNvPr id="4" name="TextBox 3">
            <a:extLst>
              <a:ext uri="{FF2B5EF4-FFF2-40B4-BE49-F238E27FC236}">
                <a16:creationId xmlns:a16="http://schemas.microsoft.com/office/drawing/2014/main" id="{5A44A27F-B23B-2B49-4073-648A54064E71}"/>
              </a:ext>
            </a:extLst>
          </p:cNvPr>
          <p:cNvSpPr txBox="1"/>
          <p:nvPr/>
        </p:nvSpPr>
        <p:spPr>
          <a:xfrm>
            <a:off x="0" y="0"/>
            <a:ext cx="4611757" cy="646331"/>
          </a:xfrm>
          <a:prstGeom prst="rect">
            <a:avLst/>
          </a:prstGeom>
          <a:noFill/>
        </p:spPr>
        <p:txBody>
          <a:bodyPr wrap="square">
            <a:spAutoFit/>
          </a:bodyPr>
          <a:lstStyle/>
          <a:p>
            <a:r>
              <a:rPr lang="en-IN" sz="3600" b="1" u="sng" dirty="0">
                <a:solidFill>
                  <a:srgbClr val="000080"/>
                </a:solidFill>
                <a:latin typeface="+mj-lt"/>
                <a:cs typeface="Calibri"/>
              </a:rPr>
              <a:t>8. </a:t>
            </a:r>
            <a:r>
              <a:rPr lang="en-IN" sz="3600" b="1" u="sng" dirty="0" err="1">
                <a:solidFill>
                  <a:srgbClr val="000080"/>
                </a:solidFill>
                <a:latin typeface="+mj-lt"/>
                <a:cs typeface="Calibri"/>
              </a:rPr>
              <a:t>PowerBI</a:t>
            </a:r>
            <a:r>
              <a:rPr lang="en-IN" sz="3600" b="1" u="sng" dirty="0">
                <a:solidFill>
                  <a:srgbClr val="000080"/>
                </a:solidFill>
                <a:latin typeface="+mj-lt"/>
                <a:cs typeface="Calibri"/>
              </a:rPr>
              <a:t> Dashboard</a:t>
            </a:r>
          </a:p>
        </p:txBody>
      </p:sp>
    </p:spTree>
    <p:extLst>
      <p:ext uri="{BB962C8B-B14F-4D97-AF65-F5344CB8AC3E}">
        <p14:creationId xmlns:p14="http://schemas.microsoft.com/office/powerpoint/2010/main" val="2575943765"/>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BE7CD4-2C81-3F52-301B-7ADA732D09D3}"/>
              </a:ext>
            </a:extLst>
          </p:cNvPr>
          <p:cNvSpPr/>
          <p:nvPr/>
        </p:nvSpPr>
        <p:spPr>
          <a:xfrm>
            <a:off x="4521530" y="2967335"/>
            <a:ext cx="3148939"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Thank You</a:t>
            </a:r>
          </a:p>
        </p:txBody>
      </p:sp>
    </p:spTree>
    <p:extLst>
      <p:ext uri="{BB962C8B-B14F-4D97-AF65-F5344CB8AC3E}">
        <p14:creationId xmlns:p14="http://schemas.microsoft.com/office/powerpoint/2010/main" val="269176652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11DB66-6A26-5A2C-FF9D-D8FAD603215E}"/>
              </a:ext>
            </a:extLst>
          </p:cNvPr>
          <p:cNvSpPr txBox="1"/>
          <p:nvPr/>
        </p:nvSpPr>
        <p:spPr>
          <a:xfrm>
            <a:off x="384517" y="735955"/>
            <a:ext cx="11422966" cy="42165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u="sng" dirty="0">
                <a:solidFill>
                  <a:srgbClr val="000080"/>
                </a:solidFill>
                <a:latin typeface="+mj-lt"/>
                <a:cs typeface="Calibri"/>
              </a:rPr>
              <a:t>Problems the company might be facing:</a:t>
            </a:r>
          </a:p>
          <a:p>
            <a:endParaRPr lang="en-US" sz="4000" b="1" u="sng" dirty="0">
              <a:solidFill>
                <a:srgbClr val="000080"/>
              </a:solidFill>
              <a:latin typeface="+mj-lt"/>
              <a:cs typeface="Calibri"/>
            </a:endParaRPr>
          </a:p>
          <a:p>
            <a:pPr marL="571500" indent="-571500">
              <a:buFont typeface="Arial" panose="020B0604020202020204" pitchFamily="34" charset="0"/>
              <a:buChar char="•"/>
            </a:pPr>
            <a:r>
              <a:rPr lang="en-IN" sz="3200" dirty="0">
                <a:solidFill>
                  <a:srgbClr val="000000"/>
                </a:solidFill>
                <a:cs typeface="Calibri"/>
              </a:rPr>
              <a:t>Low Response Rates</a:t>
            </a:r>
          </a:p>
          <a:p>
            <a:pPr marL="571500" indent="-571500">
              <a:buFont typeface="Arial" panose="020B0604020202020204" pitchFamily="34" charset="0"/>
              <a:buChar char="•"/>
            </a:pPr>
            <a:r>
              <a:rPr lang="en-IN" sz="3200" dirty="0">
                <a:solidFill>
                  <a:srgbClr val="000000"/>
                </a:solidFill>
                <a:cs typeface="Calibri"/>
              </a:rPr>
              <a:t>Inefficient Marketing Spending</a:t>
            </a:r>
          </a:p>
          <a:p>
            <a:pPr marL="571500" indent="-571500">
              <a:buFont typeface="Arial" panose="020B0604020202020204" pitchFamily="34" charset="0"/>
              <a:buChar char="•"/>
            </a:pPr>
            <a:r>
              <a:rPr lang="en-IN" sz="3200" dirty="0">
                <a:solidFill>
                  <a:srgbClr val="000000"/>
                </a:solidFill>
                <a:cs typeface="Calibri"/>
              </a:rPr>
              <a:t>Lack of Targeted Marketing</a:t>
            </a:r>
          </a:p>
          <a:p>
            <a:pPr marL="571500" indent="-571500">
              <a:buFont typeface="Arial" panose="020B0604020202020204" pitchFamily="34" charset="0"/>
              <a:buChar char="•"/>
            </a:pPr>
            <a:r>
              <a:rPr lang="en-IN" sz="3200" dirty="0">
                <a:solidFill>
                  <a:srgbClr val="000000"/>
                </a:solidFill>
                <a:cs typeface="Calibri"/>
              </a:rPr>
              <a:t>Unoptimized Campaigns</a:t>
            </a:r>
          </a:p>
          <a:p>
            <a:pPr marL="571500" indent="-571500">
              <a:buFont typeface="Arial" panose="020B0604020202020204" pitchFamily="34" charset="0"/>
              <a:buChar char="•"/>
            </a:pPr>
            <a:r>
              <a:rPr lang="en-IN" sz="3200" dirty="0">
                <a:solidFill>
                  <a:srgbClr val="000000"/>
                </a:solidFill>
                <a:cs typeface="Calibri"/>
              </a:rPr>
              <a:t>Resource Constraints</a:t>
            </a:r>
          </a:p>
          <a:p>
            <a:pPr marL="571500" indent="-571500">
              <a:buFont typeface="Arial" panose="020B0604020202020204" pitchFamily="34" charset="0"/>
              <a:buChar char="•"/>
            </a:pPr>
            <a:r>
              <a:rPr lang="en-IN" sz="3200" dirty="0">
                <a:solidFill>
                  <a:srgbClr val="000000"/>
                </a:solidFill>
                <a:cs typeface="Calibri"/>
              </a:rPr>
              <a:t>Competing with Competitors</a:t>
            </a:r>
          </a:p>
        </p:txBody>
      </p:sp>
    </p:spTree>
    <p:extLst>
      <p:ext uri="{BB962C8B-B14F-4D97-AF65-F5344CB8AC3E}">
        <p14:creationId xmlns:p14="http://schemas.microsoft.com/office/powerpoint/2010/main" val="274848866"/>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11DB66-6A26-5A2C-FF9D-D8FAD603215E}"/>
              </a:ext>
            </a:extLst>
          </p:cNvPr>
          <p:cNvSpPr txBox="1"/>
          <p:nvPr/>
        </p:nvSpPr>
        <p:spPr>
          <a:xfrm>
            <a:off x="384517" y="735955"/>
            <a:ext cx="11422966"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u="sng" dirty="0">
                <a:solidFill>
                  <a:srgbClr val="000080"/>
                </a:solidFill>
                <a:latin typeface="+mj-lt"/>
                <a:cs typeface="Calibri"/>
              </a:rPr>
              <a:t>How will my model help</a:t>
            </a:r>
            <a:r>
              <a:rPr lang="en-US" sz="3600" b="1" dirty="0">
                <a:solidFill>
                  <a:srgbClr val="000080"/>
                </a:solidFill>
                <a:latin typeface="+mj-lt"/>
                <a:cs typeface="Calibri"/>
              </a:rPr>
              <a:t>? </a:t>
            </a:r>
            <a:r>
              <a:rPr lang="en-US" sz="3600" b="1" dirty="0">
                <a:solidFill>
                  <a:srgbClr val="000000"/>
                </a:solidFill>
                <a:latin typeface="+mj-lt"/>
                <a:cs typeface="Calibri"/>
              </a:rPr>
              <a:t> </a:t>
            </a:r>
            <a:r>
              <a:rPr lang="en-US" dirty="0">
                <a:solidFill>
                  <a:srgbClr val="000000"/>
                </a:solidFill>
                <a:cs typeface="Calibri"/>
              </a:rPr>
              <a:t>by</a:t>
            </a:r>
            <a:r>
              <a:rPr lang="en-US" b="1" dirty="0">
                <a:solidFill>
                  <a:srgbClr val="000000"/>
                </a:solidFill>
                <a:cs typeface="Calibri"/>
              </a:rPr>
              <a:t> Analytics-enabled</a:t>
            </a:r>
            <a:r>
              <a:rPr lang="en-US" dirty="0">
                <a:solidFill>
                  <a:srgbClr val="000000"/>
                </a:solidFill>
                <a:cs typeface="Calibri"/>
              </a:rPr>
              <a:t> Marketing Strategy</a:t>
            </a:r>
            <a:endParaRPr lang="en-US" b="1" u="sng" dirty="0">
              <a:solidFill>
                <a:srgbClr val="000080"/>
              </a:solidFill>
              <a:latin typeface="+mj-lt"/>
              <a:cs typeface="Calibri"/>
            </a:endParaRPr>
          </a:p>
          <a:p>
            <a:endParaRPr lang="en-US" sz="4000" b="1" u="sng" dirty="0">
              <a:solidFill>
                <a:srgbClr val="000080"/>
              </a:solidFill>
              <a:latin typeface="+mj-lt"/>
              <a:cs typeface="Calibri"/>
            </a:endParaRPr>
          </a:p>
          <a:p>
            <a:pPr marL="571500" indent="-571500">
              <a:buFont typeface="Arial" panose="020B0604020202020204" pitchFamily="34" charset="0"/>
              <a:buChar char="•"/>
            </a:pPr>
            <a:r>
              <a:rPr lang="en-IN" sz="3200" dirty="0">
                <a:solidFill>
                  <a:srgbClr val="000000"/>
                </a:solidFill>
                <a:cs typeface="Calibri"/>
              </a:rPr>
              <a:t>Low Response Rates</a:t>
            </a:r>
          </a:p>
          <a:p>
            <a:pPr marL="571500" indent="-571500">
              <a:buFont typeface="Arial" panose="020B0604020202020204" pitchFamily="34" charset="0"/>
              <a:buChar char="•"/>
            </a:pPr>
            <a:r>
              <a:rPr lang="en-IN" sz="3200" dirty="0">
                <a:solidFill>
                  <a:srgbClr val="000000"/>
                </a:solidFill>
                <a:cs typeface="Calibri"/>
              </a:rPr>
              <a:t>Inefficient Marketing Spending</a:t>
            </a:r>
          </a:p>
          <a:p>
            <a:pPr marL="571500" indent="-571500">
              <a:buFont typeface="Arial" panose="020B0604020202020204" pitchFamily="34" charset="0"/>
              <a:buChar char="•"/>
            </a:pPr>
            <a:r>
              <a:rPr lang="en-IN" sz="3200" dirty="0">
                <a:solidFill>
                  <a:srgbClr val="000000"/>
                </a:solidFill>
                <a:cs typeface="Calibri"/>
              </a:rPr>
              <a:t>Lack of Targeted Marketing</a:t>
            </a:r>
          </a:p>
          <a:p>
            <a:pPr marL="571500" indent="-571500">
              <a:buFont typeface="Arial" panose="020B0604020202020204" pitchFamily="34" charset="0"/>
              <a:buChar char="•"/>
            </a:pPr>
            <a:r>
              <a:rPr lang="en-IN" sz="3200" dirty="0">
                <a:solidFill>
                  <a:srgbClr val="000000"/>
                </a:solidFill>
                <a:cs typeface="Calibri"/>
              </a:rPr>
              <a:t>Unoptimized Campaigns</a:t>
            </a:r>
          </a:p>
          <a:p>
            <a:pPr marL="571500" indent="-571500">
              <a:buFont typeface="Arial" panose="020B0604020202020204" pitchFamily="34" charset="0"/>
              <a:buChar char="•"/>
            </a:pPr>
            <a:r>
              <a:rPr lang="en-IN" sz="3200" dirty="0">
                <a:solidFill>
                  <a:srgbClr val="000000"/>
                </a:solidFill>
                <a:cs typeface="Calibri"/>
              </a:rPr>
              <a:t>Resource Constraints</a:t>
            </a:r>
          </a:p>
          <a:p>
            <a:pPr marL="571500" indent="-571500">
              <a:buFont typeface="Arial" panose="020B0604020202020204" pitchFamily="34" charset="0"/>
              <a:buChar char="•"/>
            </a:pPr>
            <a:r>
              <a:rPr lang="en-IN" sz="3200" dirty="0">
                <a:solidFill>
                  <a:srgbClr val="000000"/>
                </a:solidFill>
                <a:cs typeface="Calibri"/>
              </a:rPr>
              <a:t>Competing with Competitors</a:t>
            </a:r>
          </a:p>
          <a:p>
            <a:endParaRPr lang="en-US" sz="2000" dirty="0">
              <a:solidFill>
                <a:srgbClr val="000000"/>
              </a:solidFill>
              <a:cs typeface="Calibri"/>
            </a:endParaRPr>
          </a:p>
          <a:p>
            <a:endParaRPr lang="en-US" b="1" u="sng" dirty="0">
              <a:solidFill>
                <a:srgbClr val="000080"/>
              </a:solidFill>
              <a:latin typeface="+mj-lt"/>
              <a:cs typeface="Calibri"/>
            </a:endParaRPr>
          </a:p>
        </p:txBody>
      </p:sp>
      <p:sp>
        <p:nvSpPr>
          <p:cNvPr id="4" name="TextBox 3">
            <a:extLst>
              <a:ext uri="{FF2B5EF4-FFF2-40B4-BE49-F238E27FC236}">
                <a16:creationId xmlns:a16="http://schemas.microsoft.com/office/drawing/2014/main" id="{AC2257D4-FEFA-6B06-6634-0E72EE7E3FAF}"/>
              </a:ext>
            </a:extLst>
          </p:cNvPr>
          <p:cNvSpPr txBox="1"/>
          <p:nvPr/>
        </p:nvSpPr>
        <p:spPr>
          <a:xfrm>
            <a:off x="6197600" y="1851469"/>
            <a:ext cx="5000283" cy="3046988"/>
          </a:xfrm>
          <a:prstGeom prst="rect">
            <a:avLst/>
          </a:prstGeom>
          <a:solidFill>
            <a:srgbClr val="FFFFCC"/>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000000"/>
                </a:solidFill>
                <a:cs typeface="Calibri"/>
                <a:sym typeface="Wingdings" panose="05000000000000000000" pitchFamily="2" charset="2"/>
              </a:rPr>
              <a:t></a:t>
            </a:r>
            <a:r>
              <a:rPr lang="en-US" sz="3200" dirty="0">
                <a:solidFill>
                  <a:srgbClr val="000000"/>
                </a:solidFill>
                <a:cs typeface="Calibri"/>
              </a:rPr>
              <a:t> Improve </a:t>
            </a:r>
            <a:r>
              <a:rPr lang="en-IN" sz="2000" dirty="0">
                <a:solidFill>
                  <a:srgbClr val="000000"/>
                </a:solidFill>
                <a:cs typeface="Calibri"/>
              </a:rPr>
              <a:t>Response Rates</a:t>
            </a:r>
            <a:endParaRPr lang="en-US" sz="2000" dirty="0">
              <a:solidFill>
                <a:srgbClr val="000000"/>
              </a:solidFill>
              <a:cs typeface="Calibri"/>
            </a:endParaRPr>
          </a:p>
          <a:p>
            <a:r>
              <a:rPr lang="en-IN" sz="3200" dirty="0">
                <a:sym typeface="Wingdings" panose="05000000000000000000" pitchFamily="2" charset="2"/>
              </a:rPr>
              <a:t></a:t>
            </a:r>
            <a:r>
              <a:rPr lang="en-IN" sz="3200" dirty="0"/>
              <a:t> </a:t>
            </a:r>
            <a:r>
              <a:rPr lang="en-IN" sz="3200" dirty="0">
                <a:solidFill>
                  <a:srgbClr val="000000"/>
                </a:solidFill>
                <a:cs typeface="Calibri"/>
              </a:rPr>
              <a:t>Optimize </a:t>
            </a:r>
            <a:r>
              <a:rPr lang="en-IN" sz="2000" dirty="0">
                <a:solidFill>
                  <a:srgbClr val="000000"/>
                </a:solidFill>
                <a:cs typeface="Calibri"/>
              </a:rPr>
              <a:t>Marketing Spending</a:t>
            </a:r>
            <a:endParaRPr lang="en-US" sz="2000" dirty="0">
              <a:solidFill>
                <a:srgbClr val="000000"/>
              </a:solidFill>
              <a:cs typeface="Calibri"/>
            </a:endParaRPr>
          </a:p>
          <a:p>
            <a:r>
              <a:rPr lang="en-IN" sz="3200" dirty="0">
                <a:sym typeface="Wingdings" panose="05000000000000000000" pitchFamily="2" charset="2"/>
              </a:rPr>
              <a:t></a:t>
            </a:r>
            <a:r>
              <a:rPr lang="en-IN" sz="3200" dirty="0"/>
              <a:t> </a:t>
            </a:r>
            <a:r>
              <a:rPr lang="en-IN" sz="3200" dirty="0">
                <a:solidFill>
                  <a:srgbClr val="000000"/>
                </a:solidFill>
                <a:cs typeface="Calibri"/>
              </a:rPr>
              <a:t>Enable</a:t>
            </a:r>
            <a:r>
              <a:rPr lang="en-IN" sz="3200" dirty="0"/>
              <a:t> </a:t>
            </a:r>
            <a:r>
              <a:rPr lang="en-IN" sz="2000" dirty="0">
                <a:solidFill>
                  <a:srgbClr val="000000"/>
                </a:solidFill>
                <a:cs typeface="Calibri"/>
              </a:rPr>
              <a:t>Targeted Marketing</a:t>
            </a:r>
          </a:p>
          <a:p>
            <a:r>
              <a:rPr lang="en-IN" sz="3200" dirty="0">
                <a:sym typeface="Wingdings" panose="05000000000000000000" pitchFamily="2" charset="2"/>
              </a:rPr>
              <a:t></a:t>
            </a:r>
            <a:r>
              <a:rPr lang="en-IN" sz="3200" dirty="0"/>
              <a:t> </a:t>
            </a:r>
            <a:r>
              <a:rPr lang="en-IN" sz="3200" dirty="0">
                <a:solidFill>
                  <a:srgbClr val="000000"/>
                </a:solidFill>
                <a:cs typeface="Calibri"/>
              </a:rPr>
              <a:t>Optimize</a:t>
            </a:r>
            <a:r>
              <a:rPr lang="en-IN" sz="3200" dirty="0"/>
              <a:t> </a:t>
            </a:r>
            <a:r>
              <a:rPr lang="en-IN" sz="2000" dirty="0"/>
              <a:t>Campaigns</a:t>
            </a:r>
          </a:p>
          <a:p>
            <a:r>
              <a:rPr lang="en-IN" sz="3200" dirty="0">
                <a:sym typeface="Wingdings" panose="05000000000000000000" pitchFamily="2" charset="2"/>
              </a:rPr>
              <a:t></a:t>
            </a:r>
            <a:r>
              <a:rPr lang="en-IN" sz="3200" dirty="0"/>
              <a:t> </a:t>
            </a:r>
            <a:r>
              <a:rPr lang="en-IN" sz="3200" dirty="0">
                <a:solidFill>
                  <a:srgbClr val="000000"/>
                </a:solidFill>
                <a:cs typeface="Calibri"/>
              </a:rPr>
              <a:t>Overcome</a:t>
            </a:r>
            <a:r>
              <a:rPr lang="en-IN" sz="3200" dirty="0"/>
              <a:t> </a:t>
            </a:r>
            <a:r>
              <a:rPr lang="en-IN" sz="2000" dirty="0"/>
              <a:t>Resource Constraints</a:t>
            </a:r>
          </a:p>
          <a:p>
            <a:r>
              <a:rPr lang="en-IN" sz="3200" dirty="0">
                <a:sym typeface="Wingdings" panose="05000000000000000000" pitchFamily="2" charset="2"/>
              </a:rPr>
              <a:t></a:t>
            </a:r>
            <a:r>
              <a:rPr lang="en-IN" sz="3200" dirty="0"/>
              <a:t> </a:t>
            </a:r>
            <a:r>
              <a:rPr lang="en-IN" sz="3200" dirty="0">
                <a:solidFill>
                  <a:srgbClr val="000000"/>
                </a:solidFill>
                <a:cs typeface="Calibri"/>
              </a:rPr>
              <a:t>Stay Competitive</a:t>
            </a:r>
          </a:p>
        </p:txBody>
      </p:sp>
    </p:spTree>
    <p:extLst>
      <p:ext uri="{BB962C8B-B14F-4D97-AF65-F5344CB8AC3E}">
        <p14:creationId xmlns:p14="http://schemas.microsoft.com/office/powerpoint/2010/main" val="1076776953"/>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1EF88614-0993-6128-F805-7A8FDF1E97AA}"/>
              </a:ext>
            </a:extLst>
          </p:cNvPr>
          <p:cNvGraphicFramePr>
            <a:graphicFrameLocks noChangeAspect="1"/>
          </p:cNvGraphicFramePr>
          <p:nvPr>
            <p:extLst>
              <p:ext uri="{D42A27DB-BD31-4B8C-83A1-F6EECF244321}">
                <p14:modId xmlns:p14="http://schemas.microsoft.com/office/powerpoint/2010/main" val="2537536743"/>
              </p:ext>
            </p:extLst>
          </p:nvPr>
        </p:nvGraphicFramePr>
        <p:xfrm>
          <a:off x="1741713" y="641021"/>
          <a:ext cx="7503887" cy="6216979"/>
        </p:xfrm>
        <a:graphic>
          <a:graphicData uri="http://schemas.openxmlformats.org/presentationml/2006/ole">
            <mc:AlternateContent xmlns:mc="http://schemas.openxmlformats.org/markup-compatibility/2006">
              <mc:Choice xmlns:v="urn:schemas-microsoft-com:vml" Requires="v">
                <p:oleObj name="Worksheet" r:id="rId2" imgW="7162941" imgH="5600653" progId="Excel.Sheet.12">
                  <p:embed/>
                </p:oleObj>
              </mc:Choice>
              <mc:Fallback>
                <p:oleObj name="Worksheet" r:id="rId2" imgW="7162941" imgH="5600653" progId="Excel.Sheet.12">
                  <p:embed/>
                  <p:pic>
                    <p:nvPicPr>
                      <p:cNvPr id="0" name=""/>
                      <p:cNvPicPr/>
                      <p:nvPr/>
                    </p:nvPicPr>
                    <p:blipFill>
                      <a:blip r:embed="rId3"/>
                      <a:stretch>
                        <a:fillRect/>
                      </a:stretch>
                    </p:blipFill>
                    <p:spPr>
                      <a:xfrm>
                        <a:off x="1741713" y="641021"/>
                        <a:ext cx="7503887" cy="6216979"/>
                      </a:xfrm>
                      <a:prstGeom prst="rect">
                        <a:avLst/>
                      </a:prstGeom>
                    </p:spPr>
                  </p:pic>
                </p:oleObj>
              </mc:Fallback>
            </mc:AlternateContent>
          </a:graphicData>
        </a:graphic>
      </p:graphicFrame>
      <p:sp>
        <p:nvSpPr>
          <p:cNvPr id="5" name="Arrow: Right 4">
            <a:extLst>
              <a:ext uri="{FF2B5EF4-FFF2-40B4-BE49-F238E27FC236}">
                <a16:creationId xmlns:a16="http://schemas.microsoft.com/office/drawing/2014/main" id="{572ECB2B-5E49-C2C7-AD08-B92BCA2E0D01}"/>
              </a:ext>
            </a:extLst>
          </p:cNvPr>
          <p:cNvSpPr/>
          <p:nvPr/>
        </p:nvSpPr>
        <p:spPr>
          <a:xfrm>
            <a:off x="1509486" y="6647543"/>
            <a:ext cx="725714" cy="152400"/>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61EC407B-68C3-6F83-EC83-BF0ABE3F6925}"/>
              </a:ext>
            </a:extLst>
          </p:cNvPr>
          <p:cNvSpPr txBox="1"/>
          <p:nvPr/>
        </p:nvSpPr>
        <p:spPr>
          <a:xfrm>
            <a:off x="809486" y="6554466"/>
            <a:ext cx="700000" cy="338554"/>
          </a:xfrm>
          <a:prstGeom prst="rect">
            <a:avLst/>
          </a:prstGeom>
          <a:noFill/>
        </p:spPr>
        <p:txBody>
          <a:bodyPr wrap="none" rtlCol="0">
            <a:spAutoFit/>
          </a:bodyPr>
          <a:lstStyle/>
          <a:p>
            <a:r>
              <a:rPr lang="en-US" sz="1600" dirty="0"/>
              <a:t>Target</a:t>
            </a:r>
            <a:endParaRPr lang="en-IN" sz="1600" dirty="0"/>
          </a:p>
        </p:txBody>
      </p:sp>
      <p:sp>
        <p:nvSpPr>
          <p:cNvPr id="8" name="TextBox 7">
            <a:extLst>
              <a:ext uri="{FF2B5EF4-FFF2-40B4-BE49-F238E27FC236}">
                <a16:creationId xmlns:a16="http://schemas.microsoft.com/office/drawing/2014/main" id="{781B3004-CB96-24BB-504E-CBF486C5934A}"/>
              </a:ext>
            </a:extLst>
          </p:cNvPr>
          <p:cNvSpPr txBox="1"/>
          <p:nvPr/>
        </p:nvSpPr>
        <p:spPr>
          <a:xfrm>
            <a:off x="0" y="-5310"/>
            <a:ext cx="5866606" cy="646331"/>
          </a:xfrm>
          <a:prstGeom prst="rect">
            <a:avLst/>
          </a:prstGeom>
          <a:noFill/>
        </p:spPr>
        <p:txBody>
          <a:bodyPr wrap="none" rtlCol="0">
            <a:spAutoFit/>
          </a:bodyPr>
          <a:lstStyle/>
          <a:p>
            <a:r>
              <a:rPr lang="en-IN" sz="3600" b="1" u="sng" dirty="0">
                <a:solidFill>
                  <a:srgbClr val="000080"/>
                </a:solidFill>
                <a:latin typeface="+mj-lt"/>
                <a:cs typeface="Calibri"/>
              </a:rPr>
              <a:t>1. Reading data documentation</a:t>
            </a:r>
          </a:p>
        </p:txBody>
      </p:sp>
    </p:spTree>
    <p:extLst>
      <p:ext uri="{BB962C8B-B14F-4D97-AF65-F5344CB8AC3E}">
        <p14:creationId xmlns:p14="http://schemas.microsoft.com/office/powerpoint/2010/main" val="1167406821"/>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397F73-2828-90A2-6D53-AED3BE8CA5A0}"/>
              </a:ext>
            </a:extLst>
          </p:cNvPr>
          <p:cNvSpPr txBox="1"/>
          <p:nvPr/>
        </p:nvSpPr>
        <p:spPr>
          <a:xfrm>
            <a:off x="0" y="0"/>
            <a:ext cx="5287601" cy="646331"/>
          </a:xfrm>
          <a:prstGeom prst="rect">
            <a:avLst/>
          </a:prstGeom>
          <a:noFill/>
        </p:spPr>
        <p:txBody>
          <a:bodyPr wrap="none" rtlCol="0">
            <a:spAutoFit/>
          </a:bodyPr>
          <a:lstStyle/>
          <a:p>
            <a:r>
              <a:rPr lang="en-IN" sz="3600" b="1" u="sng" dirty="0">
                <a:solidFill>
                  <a:srgbClr val="000080"/>
                </a:solidFill>
                <a:latin typeface="+mj-lt"/>
                <a:cs typeface="Calibri"/>
              </a:rPr>
              <a:t>2. Loading libraries and data</a:t>
            </a:r>
          </a:p>
        </p:txBody>
      </p:sp>
      <p:pic>
        <p:nvPicPr>
          <p:cNvPr id="8" name="Picture 7">
            <a:extLst>
              <a:ext uri="{FF2B5EF4-FFF2-40B4-BE49-F238E27FC236}">
                <a16:creationId xmlns:a16="http://schemas.microsoft.com/office/drawing/2014/main" id="{32E411F5-1293-E218-0ED0-63CE9E691549}"/>
              </a:ext>
            </a:extLst>
          </p:cNvPr>
          <p:cNvPicPr>
            <a:picLocks noChangeAspect="1"/>
          </p:cNvPicPr>
          <p:nvPr/>
        </p:nvPicPr>
        <p:blipFill>
          <a:blip r:embed="rId2"/>
          <a:stretch>
            <a:fillRect/>
          </a:stretch>
        </p:blipFill>
        <p:spPr>
          <a:xfrm>
            <a:off x="709771" y="1010451"/>
            <a:ext cx="4481340" cy="1921435"/>
          </a:xfrm>
          <a:prstGeom prst="rect">
            <a:avLst/>
          </a:prstGeom>
        </p:spPr>
      </p:pic>
      <p:pic>
        <p:nvPicPr>
          <p:cNvPr id="14" name="Picture 13">
            <a:extLst>
              <a:ext uri="{FF2B5EF4-FFF2-40B4-BE49-F238E27FC236}">
                <a16:creationId xmlns:a16="http://schemas.microsoft.com/office/drawing/2014/main" id="{5F132A23-D5C7-3EF1-05D6-592981161A9E}"/>
              </a:ext>
            </a:extLst>
          </p:cNvPr>
          <p:cNvPicPr>
            <a:picLocks noChangeAspect="1"/>
          </p:cNvPicPr>
          <p:nvPr/>
        </p:nvPicPr>
        <p:blipFill>
          <a:blip r:embed="rId3"/>
          <a:stretch>
            <a:fillRect/>
          </a:stretch>
        </p:blipFill>
        <p:spPr>
          <a:xfrm>
            <a:off x="709771" y="3296006"/>
            <a:ext cx="8119197" cy="844550"/>
          </a:xfrm>
          <a:prstGeom prst="rect">
            <a:avLst/>
          </a:prstGeom>
        </p:spPr>
      </p:pic>
      <p:pic>
        <p:nvPicPr>
          <p:cNvPr id="4" name="Picture 3">
            <a:extLst>
              <a:ext uri="{FF2B5EF4-FFF2-40B4-BE49-F238E27FC236}">
                <a16:creationId xmlns:a16="http://schemas.microsoft.com/office/drawing/2014/main" id="{9945D8E2-5470-3BF1-194C-27930BD32E87}"/>
              </a:ext>
            </a:extLst>
          </p:cNvPr>
          <p:cNvPicPr>
            <a:picLocks noChangeAspect="1"/>
          </p:cNvPicPr>
          <p:nvPr/>
        </p:nvPicPr>
        <p:blipFill>
          <a:blip r:embed="rId4"/>
          <a:stretch>
            <a:fillRect/>
          </a:stretch>
        </p:blipFill>
        <p:spPr>
          <a:xfrm>
            <a:off x="709771" y="4898655"/>
            <a:ext cx="3312806" cy="948894"/>
          </a:xfrm>
          <a:prstGeom prst="rect">
            <a:avLst/>
          </a:prstGeom>
        </p:spPr>
      </p:pic>
    </p:spTree>
    <p:extLst>
      <p:ext uri="{BB962C8B-B14F-4D97-AF65-F5344CB8AC3E}">
        <p14:creationId xmlns:p14="http://schemas.microsoft.com/office/powerpoint/2010/main" val="3175442015"/>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06EC8F-0D05-6FCF-E7CC-40C9BE4328ED}"/>
              </a:ext>
            </a:extLst>
          </p:cNvPr>
          <p:cNvSpPr txBox="1"/>
          <p:nvPr/>
        </p:nvSpPr>
        <p:spPr>
          <a:xfrm>
            <a:off x="0" y="0"/>
            <a:ext cx="6233884" cy="646331"/>
          </a:xfrm>
          <a:prstGeom prst="rect">
            <a:avLst/>
          </a:prstGeom>
          <a:noFill/>
        </p:spPr>
        <p:txBody>
          <a:bodyPr wrap="square">
            <a:spAutoFit/>
          </a:bodyPr>
          <a:lstStyle/>
          <a:p>
            <a:r>
              <a:rPr lang="en-IN" sz="3600" b="1" u="sng" dirty="0">
                <a:solidFill>
                  <a:srgbClr val="000080"/>
                </a:solidFill>
                <a:latin typeface="+mj-lt"/>
              </a:rPr>
              <a:t>3. Exploratory Data Analysis</a:t>
            </a:r>
          </a:p>
        </p:txBody>
      </p:sp>
      <p:sp>
        <p:nvSpPr>
          <p:cNvPr id="5" name="TextBox 4">
            <a:extLst>
              <a:ext uri="{FF2B5EF4-FFF2-40B4-BE49-F238E27FC236}">
                <a16:creationId xmlns:a16="http://schemas.microsoft.com/office/drawing/2014/main" id="{A1C84F3D-9E31-3008-00AB-99E14D3BF636}"/>
              </a:ext>
            </a:extLst>
          </p:cNvPr>
          <p:cNvSpPr txBox="1"/>
          <p:nvPr/>
        </p:nvSpPr>
        <p:spPr>
          <a:xfrm>
            <a:off x="464457" y="625220"/>
            <a:ext cx="9622971" cy="830997"/>
          </a:xfrm>
          <a:prstGeom prst="rect">
            <a:avLst/>
          </a:prstGeom>
          <a:noFill/>
        </p:spPr>
        <p:txBody>
          <a:bodyPr wrap="square">
            <a:spAutoFit/>
          </a:bodyPr>
          <a:lstStyle/>
          <a:p>
            <a:r>
              <a:rPr lang="en-US" sz="2400" dirty="0"/>
              <a:t>It is a crucial step in the data analysis process. The main goal of EDA is to gain a better understanding of the data before building predictive models.</a:t>
            </a:r>
            <a:endParaRPr lang="en-IN" sz="2400" dirty="0"/>
          </a:p>
        </p:txBody>
      </p:sp>
      <p:sp>
        <p:nvSpPr>
          <p:cNvPr id="9" name="TextBox 8">
            <a:extLst>
              <a:ext uri="{FF2B5EF4-FFF2-40B4-BE49-F238E27FC236}">
                <a16:creationId xmlns:a16="http://schemas.microsoft.com/office/drawing/2014/main" id="{6FF664AB-A8B0-1168-B677-6B28BA2CB22D}"/>
              </a:ext>
            </a:extLst>
          </p:cNvPr>
          <p:cNvSpPr txBox="1"/>
          <p:nvPr/>
        </p:nvSpPr>
        <p:spPr>
          <a:xfrm>
            <a:off x="0" y="1384994"/>
            <a:ext cx="3718606" cy="461665"/>
          </a:xfrm>
          <a:prstGeom prst="rect">
            <a:avLst/>
          </a:prstGeom>
          <a:noFill/>
        </p:spPr>
        <p:txBody>
          <a:bodyPr wrap="square">
            <a:spAutoFit/>
          </a:bodyPr>
          <a:lstStyle/>
          <a:p>
            <a:r>
              <a:rPr lang="en-IN" sz="2400" b="1" dirty="0">
                <a:solidFill>
                  <a:srgbClr val="000080"/>
                </a:solidFill>
              </a:rPr>
              <a:t>3.1 Univariate data analysis</a:t>
            </a:r>
          </a:p>
        </p:txBody>
      </p:sp>
      <p:pic>
        <p:nvPicPr>
          <p:cNvPr id="15" name="Picture 14">
            <a:extLst>
              <a:ext uri="{FF2B5EF4-FFF2-40B4-BE49-F238E27FC236}">
                <a16:creationId xmlns:a16="http://schemas.microsoft.com/office/drawing/2014/main" id="{D8E15CB4-7DE0-A3C1-6990-CE2463766E44}"/>
              </a:ext>
            </a:extLst>
          </p:cNvPr>
          <p:cNvPicPr>
            <a:picLocks noChangeAspect="1"/>
          </p:cNvPicPr>
          <p:nvPr/>
        </p:nvPicPr>
        <p:blipFill>
          <a:blip r:embed="rId2"/>
          <a:stretch>
            <a:fillRect/>
          </a:stretch>
        </p:blipFill>
        <p:spPr>
          <a:xfrm>
            <a:off x="464457" y="1850289"/>
            <a:ext cx="3967955" cy="5011340"/>
          </a:xfrm>
          <a:prstGeom prst="rect">
            <a:avLst/>
          </a:prstGeom>
        </p:spPr>
      </p:pic>
      <p:pic>
        <p:nvPicPr>
          <p:cNvPr id="17" name="Picture 16">
            <a:extLst>
              <a:ext uri="{FF2B5EF4-FFF2-40B4-BE49-F238E27FC236}">
                <a16:creationId xmlns:a16="http://schemas.microsoft.com/office/drawing/2014/main" id="{2F4FEA38-E265-4290-91E0-7F4CB84AEC85}"/>
              </a:ext>
            </a:extLst>
          </p:cNvPr>
          <p:cNvPicPr>
            <a:picLocks noChangeAspect="1"/>
          </p:cNvPicPr>
          <p:nvPr/>
        </p:nvPicPr>
        <p:blipFill>
          <a:blip r:embed="rId3"/>
          <a:stretch>
            <a:fillRect/>
          </a:stretch>
        </p:blipFill>
        <p:spPr>
          <a:xfrm>
            <a:off x="4958331" y="1817150"/>
            <a:ext cx="3344751" cy="864313"/>
          </a:xfrm>
          <a:prstGeom prst="rect">
            <a:avLst/>
          </a:prstGeom>
        </p:spPr>
      </p:pic>
      <p:pic>
        <p:nvPicPr>
          <p:cNvPr id="19" name="Picture 18">
            <a:extLst>
              <a:ext uri="{FF2B5EF4-FFF2-40B4-BE49-F238E27FC236}">
                <a16:creationId xmlns:a16="http://schemas.microsoft.com/office/drawing/2014/main" id="{F3C817EC-91D4-073A-CE28-02D3F71E3470}"/>
              </a:ext>
            </a:extLst>
          </p:cNvPr>
          <p:cNvPicPr>
            <a:picLocks noChangeAspect="1"/>
          </p:cNvPicPr>
          <p:nvPr/>
        </p:nvPicPr>
        <p:blipFill>
          <a:blip r:embed="rId4"/>
          <a:stretch>
            <a:fillRect/>
          </a:stretch>
        </p:blipFill>
        <p:spPr>
          <a:xfrm>
            <a:off x="4958331" y="2681463"/>
            <a:ext cx="3344751" cy="4176537"/>
          </a:xfrm>
          <a:prstGeom prst="rect">
            <a:avLst/>
          </a:prstGeom>
        </p:spPr>
      </p:pic>
      <p:pic>
        <p:nvPicPr>
          <p:cNvPr id="21" name="Picture 20">
            <a:extLst>
              <a:ext uri="{FF2B5EF4-FFF2-40B4-BE49-F238E27FC236}">
                <a16:creationId xmlns:a16="http://schemas.microsoft.com/office/drawing/2014/main" id="{7A50FBC7-56DA-0ABE-12FA-FE7CC68AE86A}"/>
              </a:ext>
            </a:extLst>
          </p:cNvPr>
          <p:cNvPicPr>
            <a:picLocks noChangeAspect="1"/>
          </p:cNvPicPr>
          <p:nvPr/>
        </p:nvPicPr>
        <p:blipFill>
          <a:blip r:embed="rId5"/>
          <a:stretch>
            <a:fillRect/>
          </a:stretch>
        </p:blipFill>
        <p:spPr>
          <a:xfrm>
            <a:off x="8415790" y="3429000"/>
            <a:ext cx="3612943" cy="605971"/>
          </a:xfrm>
          <a:prstGeom prst="rect">
            <a:avLst/>
          </a:prstGeom>
        </p:spPr>
      </p:pic>
    </p:spTree>
    <p:extLst>
      <p:ext uri="{BB962C8B-B14F-4D97-AF65-F5344CB8AC3E}">
        <p14:creationId xmlns:p14="http://schemas.microsoft.com/office/powerpoint/2010/main" val="183839081"/>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F90BDE-8266-DEE7-CBDD-0EE9B9641DA8}"/>
              </a:ext>
            </a:extLst>
          </p:cNvPr>
          <p:cNvSpPr txBox="1"/>
          <p:nvPr/>
        </p:nvSpPr>
        <p:spPr>
          <a:xfrm>
            <a:off x="0" y="0"/>
            <a:ext cx="2699657" cy="461665"/>
          </a:xfrm>
          <a:prstGeom prst="rect">
            <a:avLst/>
          </a:prstGeom>
          <a:noFill/>
        </p:spPr>
        <p:txBody>
          <a:bodyPr wrap="square">
            <a:spAutoFit/>
          </a:bodyPr>
          <a:lstStyle/>
          <a:p>
            <a:r>
              <a:rPr lang="en-IN" sz="2400" b="1" dirty="0">
                <a:solidFill>
                  <a:srgbClr val="000080"/>
                </a:solidFill>
              </a:rPr>
              <a:t>3.1.1 Numeric data</a:t>
            </a:r>
          </a:p>
        </p:txBody>
      </p:sp>
      <p:pic>
        <p:nvPicPr>
          <p:cNvPr id="5" name="Picture 4" descr="A screenshot of a graph&#10;&#10;Description automatically generated">
            <a:extLst>
              <a:ext uri="{FF2B5EF4-FFF2-40B4-BE49-F238E27FC236}">
                <a16:creationId xmlns:a16="http://schemas.microsoft.com/office/drawing/2014/main" id="{09669177-00E7-9017-7137-3F1B23120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999" y="0"/>
            <a:ext cx="7112002" cy="6858000"/>
          </a:xfrm>
          <a:prstGeom prst="rect">
            <a:avLst/>
          </a:prstGeom>
        </p:spPr>
      </p:pic>
      <p:sp>
        <p:nvSpPr>
          <p:cNvPr id="9" name="TextBox 8">
            <a:extLst>
              <a:ext uri="{FF2B5EF4-FFF2-40B4-BE49-F238E27FC236}">
                <a16:creationId xmlns:a16="http://schemas.microsoft.com/office/drawing/2014/main" id="{27DA4D37-C1E4-1100-A946-5AF7CDD3F313}"/>
              </a:ext>
            </a:extLst>
          </p:cNvPr>
          <p:cNvSpPr txBox="1"/>
          <p:nvPr/>
        </p:nvSpPr>
        <p:spPr>
          <a:xfrm>
            <a:off x="760185" y="494376"/>
            <a:ext cx="1179285" cy="461665"/>
          </a:xfrm>
          <a:prstGeom prst="rect">
            <a:avLst/>
          </a:prstGeom>
          <a:noFill/>
        </p:spPr>
        <p:txBody>
          <a:bodyPr wrap="square">
            <a:spAutoFit/>
          </a:bodyPr>
          <a:lstStyle/>
          <a:p>
            <a:pPr algn="ctr"/>
            <a:r>
              <a:rPr lang="en-IN" sz="2400" b="1" dirty="0"/>
              <a:t>boxplot</a:t>
            </a:r>
          </a:p>
        </p:txBody>
      </p:sp>
    </p:spTree>
    <p:extLst>
      <p:ext uri="{BB962C8B-B14F-4D97-AF65-F5344CB8AC3E}">
        <p14:creationId xmlns:p14="http://schemas.microsoft.com/office/powerpoint/2010/main" val="2673848246"/>
      </p:ext>
    </p:extLst>
  </p:cSld>
  <p:clrMapOvr>
    <a:masterClrMapping/>
  </p:clrMapOvr>
  <p:transition spd="slow">
    <p:push dir="u"/>
  </p:transition>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335B74"/>
      </a:dk2>
      <a:lt2>
        <a:srgbClr val="DFE3E5"/>
      </a:lt2>
      <a:accent1>
        <a:srgbClr val="1482AB"/>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Basis</Template>
  <TotalTime>1522</TotalTime>
  <Words>1103</Words>
  <Application>Microsoft Office PowerPoint</Application>
  <PresentationFormat>Widescreen</PresentationFormat>
  <Paragraphs>136</Paragraphs>
  <Slides>32</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7" baseType="lpstr">
      <vt:lpstr>Arial</vt:lpstr>
      <vt:lpstr>Calibri</vt:lpstr>
      <vt:lpstr>Calibri Light</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Kiran Patil</dc:creator>
  <cp:lastModifiedBy>Kiran Patil</cp:lastModifiedBy>
  <cp:revision>12</cp:revision>
  <dcterms:created xsi:type="dcterms:W3CDTF">2023-07-19T14:40:38Z</dcterms:created>
  <dcterms:modified xsi:type="dcterms:W3CDTF">2023-07-22T02:59:33Z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2023-07-19T16:33:53Z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65462b3b-b179-4551-9a4c-cf6a794ee237</vt:lpwstr>
  </property>
  <property fmtid="{D5CDD505-2E9C-101B-9397-08002B2CF9AE}" pid="7" name="MSIP_Label_defa4170-0d19-0005-0004-bc88714345d2_ActionId">
    <vt:lpwstr>3d74a8f7-a809-4e11-8d1d-18a02b69247b</vt:lpwstr>
  </property>
  <property fmtid="{D5CDD505-2E9C-101B-9397-08002B2CF9AE}" pid="8" name="MSIP_Label_defa4170-0d19-0005-0004-bc88714345d2_ContentBits">
    <vt:lpwstr>0</vt:lpwstr>
  </property>
</Properties>
</file>